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1479" r:id="rId3"/>
    <p:sldId id="1484" r:id="rId4"/>
    <p:sldId id="1474" r:id="rId5"/>
    <p:sldId id="1477" r:id="rId6"/>
    <p:sldId id="1480" r:id="rId7"/>
    <p:sldId id="758" r:id="rId8"/>
    <p:sldId id="1485" r:id="rId9"/>
    <p:sldId id="293" r:id="rId10"/>
    <p:sldId id="757" r:id="rId11"/>
    <p:sldId id="1482" r:id="rId12"/>
    <p:sldId id="1483" r:id="rId13"/>
    <p:sldId id="1481" r:id="rId14"/>
    <p:sldId id="1463" r:id="rId15"/>
    <p:sldId id="1464" r:id="rId16"/>
    <p:sldId id="1465" r:id="rId17"/>
    <p:sldId id="1466" r:id="rId18"/>
    <p:sldId id="1478" r:id="rId19"/>
    <p:sldId id="1420" r:id="rId20"/>
    <p:sldId id="1460" r:id="rId21"/>
    <p:sldId id="1446" r:id="rId22"/>
    <p:sldId id="1440" r:id="rId23"/>
    <p:sldId id="1441" r:id="rId24"/>
    <p:sldId id="1442" r:id="rId25"/>
    <p:sldId id="1447" r:id="rId26"/>
    <p:sldId id="1443" r:id="rId27"/>
    <p:sldId id="1448" r:id="rId28"/>
    <p:sldId id="1444" r:id="rId29"/>
    <p:sldId id="1449" r:id="rId30"/>
    <p:sldId id="1450" r:id="rId31"/>
    <p:sldId id="1445" r:id="rId32"/>
    <p:sldId id="1435" r:id="rId33"/>
    <p:sldId id="1452" r:id="rId34"/>
    <p:sldId id="1454" r:id="rId35"/>
    <p:sldId id="1455" r:id="rId36"/>
    <p:sldId id="1456" r:id="rId37"/>
    <p:sldId id="1457" r:id="rId38"/>
    <p:sldId id="1458" r:id="rId39"/>
    <p:sldId id="1453" r:id="rId40"/>
    <p:sldId id="1451" r:id="rId41"/>
    <p:sldId id="1436" r:id="rId42"/>
    <p:sldId id="1437" r:id="rId43"/>
    <p:sldId id="1422" r:id="rId44"/>
    <p:sldId id="1423" r:id="rId45"/>
    <p:sldId id="1421" r:id="rId46"/>
    <p:sldId id="1424" r:id="rId47"/>
    <p:sldId id="1425" r:id="rId48"/>
    <p:sldId id="1426" r:id="rId49"/>
    <p:sldId id="1427" r:id="rId50"/>
    <p:sldId id="1428" r:id="rId51"/>
    <p:sldId id="1429" r:id="rId52"/>
    <p:sldId id="1431" r:id="rId53"/>
    <p:sldId id="1430" r:id="rId54"/>
    <p:sldId id="1433" r:id="rId55"/>
    <p:sldId id="292" r:id="rId56"/>
    <p:sldId id="297" r:id="rId57"/>
    <p:sldId id="1414" r:id="rId58"/>
    <p:sldId id="301" r:id="rId59"/>
    <p:sldId id="302" r:id="rId60"/>
    <p:sldId id="303" r:id="rId61"/>
    <p:sldId id="309" r:id="rId62"/>
    <p:sldId id="304" r:id="rId63"/>
    <p:sldId id="310" r:id="rId64"/>
    <p:sldId id="1406" r:id="rId65"/>
    <p:sldId id="1407" r:id="rId66"/>
    <p:sldId id="305" r:id="rId67"/>
    <p:sldId id="299" r:id="rId6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jinOJg5s93pf9H+hOi60uHxGDZ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B3B"/>
    <a:srgbClr val="0000FF"/>
    <a:srgbClr val="8FAADC"/>
    <a:srgbClr val="F4B183"/>
    <a:srgbClr val="C00000"/>
    <a:srgbClr val="D06F37"/>
    <a:srgbClr val="ABB3AB"/>
    <a:srgbClr val="FFC000"/>
    <a:srgbClr val="E2F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CEBAA1-12FF-4316-A697-B14AA1A09187}">
  <a:tblStyle styleId="{2ECEBAA1-12FF-4316-A697-B14AA1A0918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68" y="10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69.94536" units="1/cm"/>
          <inkml:channelProperty channel="Y" name="resolution" value="69.869" units="1/cm"/>
          <inkml:channelProperty channel="T" name="resolution" value="1" units="1/dev"/>
        </inkml:channelProperties>
      </inkml:inkSource>
      <inkml:timestamp xml:id="ts0" timeString="2023-03-26T06:29:5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4965 14716 0,'-24'0'47,"-11"0"-31,-84 0 31,-48 0 46,143-12-46,-12-23-31,13 35 15,23-36 16,0-48 0,0 49-32,11-1 1,-11 12 0,36 24-1,-36-36 17,36-23 14,23-36-14,-35 95 15,12 0-16,0 0 0,-13 0 0,13 0 1,0 0-17,-12 0 16,11 0 1,-11 0 15,-24 143 156,0-84-203,0-23 0,0 0 15,0-13-15,0 132 32,0 12 14,0-143-30</inkml:trace>
  <inkml:trace contextRef="#ctx0" brushRef="#br0" timeOffset="5385.7">5060 5298 0,'-23'12'156,"-73"60"-140,25-13 0,11-35-1,37 47 32,23-47-16,-36-24-15,36 36 0,-95 83 15,59 72 47,95-96 0,-35-60-62,48-11 15,-13 12 0,1 0 32,-25-36-48,25 24 17,-24-24 77,-12 0-109,47-24 31,-47-36-15,-24 36-1,35 24 17,-11-35-17,12 35 1,0 0 0,-12 0 15,11-36 0,1 12 78,-36-12-93,0 1 15,0-25 1,0 36-32,0-11 0,0-1 31,0 12-16,0-12-15,0-59 16,0 71 0,0-11 15,-24-1-15,-12 36-1,13-24 16,-13 24 1,0-36-1,12 1-15,-11 35-1,-1-24 1,12 24 31,-12 0-16,13 0-15,-13 0 30</inkml:trace>
  <inkml:trace contextRef="#ctx0" brushRef="#br0" timeOffset="11921.41">4846 5858 0</inkml:trace>
  <inkml:trace contextRef="#ctx0" brushRef="#br0" timeOffset="12459.1">4870 5941 0</inkml:trace>
  <inkml:trace contextRef="#ctx0" brushRef="#br0" timeOffset="12905.41">5203 5822 0</inkml:trace>
  <inkml:trace contextRef="#ctx0" brushRef="#br0" timeOffset="13386.23">5037 5632 0</inkml:trace>
  <inkml:trace contextRef="#ctx0" brushRef="#br0" timeOffset="14045.84">5310 5655 0</inkml:trace>
  <inkml:trace contextRef="#ctx0" brushRef="#br0" timeOffset="14417.19">5001 5548 0</inkml:trace>
  <inkml:trace contextRef="#ctx0" brushRef="#br0" timeOffset="15019.78">4965 5691 0</inkml:trace>
  <inkml:trace contextRef="#ctx0" brushRef="#br0" timeOffset="15444.15">5144 6001 0</inkml:trace>
  <inkml:trace contextRef="#ctx0" brushRef="#br0" timeOffset="16040.7">5037 5953 0</inkml:trace>
  <inkml:trace contextRef="#ctx0" brushRef="#br0" timeOffset="24327.3">4715 6108 0,'-24'24'313,"-11"0"-313,35 11 0,-36 25 0,12-60 15,24 36-15,-381 618 94,381-499-31,0 95 15,0-95-16,83 35 32,-11 25-32,-13-60 1,-59-120-47,24 120 30,48 0 17,-13 154-16,-23-82 31,-12-168-78,-24 72 47,0-48-32,0-47 1,0 59 15,0-59-31,59 178 63,-59-94-32,0-85-31,36 25 16,-36-25 15,36 1-31,-36-12 16,0 12-1,59 23 32,-23 1 16,-12-60-63,11 36 31,-35-1 0,0-11-15</inkml:trace>
  <inkml:trace contextRef="#ctx0" brushRef="#br0" timeOffset="28305.73">4656 9918 0,'0'24'78,"0"285"-47,0-249-31,-36 190 78,60-250 78,35 0-140,132-12 31,-156 12 0,-11 0 47,-24-95 93,0 59-187,36 0 16,-36 12-1,0-11 32,0 11 16,-24-12 124,24 0-171,0 13-16,0-13 15,0-24 1,0 1 15,0 23 1,0-23 14,-24 59 126,-11 0-140,-25 0 14,1 0-30,23 0 15,0 0-31,12 0 32,-11 0-17,35 47 126,23 13-141,-23-24 15,0-1-15,0-11 16,24-24-16,-24 60 16,0-25-1,0 1 17,36-36 139,0 0-171,-13 0 32,49 0-17,11 0 17,-47 0-17,95 24 32,-107-24-47,11 0 16,-58-12 93,-13-24-93,36 0-1,0-23 1,0 23-16,0-23 31,-24-1-15,24 24 15,-36 13-15,13 23 171,-13 0-156,0 0-15,12 0-16,-11 0 16,-1 0-1,12 0 1,-12 0 15,13 0 0,-13 0 79,0 0-110,12 0 47</inkml:trace>
  <inkml:trace contextRef="#ctx0" brushRef="#br0" timeOffset="55556.17">4620 10013 0,'0'24'93,"0"36"-61,0-25-17,0-11-15,0 36 78,0-25-78,0 25 32,0-24-17,24-36 157,11 0-156,-11 0-1,107 0 63,-36-24-62,-71 24-16,12-24 31,24 24-15,-25 0-16,1 0 31,-12 0 0,11 0-15,-35-36 156,-23-23-156,23 23-16,-36 0 15,36 12 1,-24-11-1,-12 11 17,36-12-32,-23 0 47,-13 36-47,36-23 46,-36 23 126,12 0-156,-11 0 0,-25 0-1,-71 0 63,107 0-78,-11 0 32,-1 0-17,12 0 16</inkml:trace>
  <inkml:trace contextRef="#ctx0" brushRef="#br0" timeOffset="71341.14">5191 5632 0</inkml:trace>
  <inkml:trace contextRef="#ctx0" brushRef="#br0" timeOffset="71862.73">5096 5810 0</inkml:trace>
  <inkml:trace contextRef="#ctx0" brushRef="#br0" timeOffset="78706.85">5394 4667 0,'-24'0'31,"0"0"-15,-12 0 15,-118 0 16,-96 0 31,214 0-78,-47 0 63,-48-35-1,35-25 1,73 36-48,-49-142 32,72 142 0,24-12-31,12 12-1,23-107 16,-23 72-15,119-37 15,-96 96 1,1 0-17,-25 0 1,25 0-1,71 0 32,-107 0-31,35 24 15,37 131 16,-25-36-16,12 12 1,-83-71-17,0-25 32,0-11-16,0 12 1,0 0-1,0-13-31,-47 132 47,11-119-32,12-36 1,-12 0 15</inkml:trace>
  <inkml:trace contextRef="#ctx0" brushRef="#br0" timeOffset="79859.19">5346 5001 0,'-95'0'47,"59"0"-31,12 0-1,-11 0-15,-180-48 79,180 48-64,-1-36 1,-47-23 31,-13-72 46,144 36-46,-48 71-31,95-12 0,24-24 15,-47 25 0,-13 35 0,60 24 1,-119 11-17,36-35 16,0 0-31,-12 24 16,47 12 0,-11 119 31,-60-96-32,0 13 16,0-49-31,0 37 32,-24 107 15,-12-167-16</inkml:trace>
  <inkml:trace contextRef="#ctx0" brushRef="#br0" timeOffset="81035.73">5310 5441 0,'-23'0'16,"-144"0"46,143-24-46,-71 24 15,59 0-31,-119-59 47,60-1 15,0-11 16,95 11-62,0 1 0,178-1 15,-106 25-15,-13-25 15,-35 60 0,48 0 0,-48 0-15,71 0 15,36 107 32,-131-71-63,24 0 31,11 47-15,-35 48 15,0-36 0,0-35-15,0-25-1,0 61 1,-47-37 0,47-35-1</inkml:trace>
  <inkml:trace contextRef="#ctx0" brushRef="#br0" timeOffset="196738.25">8394 5727 0,'-24'119'0,"24"-24"15,-23-59-15,-37 559 94,24-440-78,1 95 46,-61 429 16,-58-358-31,-120 24 0,143-225-16,-24-25-15,119-59 31,12-36-16,-35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69.94536" units="1/cm"/>
          <inkml:channelProperty channel="Y" name="resolution" value="69.869" units="1/cm"/>
          <inkml:channelProperty channel="T" name="resolution" value="1" units="1/dev"/>
        </inkml:channelProperties>
      </inkml:inkSource>
      <inkml:timestamp xml:id="ts0" timeString="2023-03-26T06:29:5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4965 14716 0,'-24'0'47,"-11"0"-31,-84 0 31,-48 0 46,143-12-46,-12-23-31,13 35 15,23-36 16,0-48 0,0 49-32,11-1 1,-11 12 0,36 24-1,-36-36 17,36-23 14,23-36-14,-35 95 15,12 0-16,0 0 0,-13 0 0,13 0 1,0 0-17,-12 0 16,11 0 1,-11 0 15,-24 143 156,0-84-203,0-23 0,0 0 15,0-13-15,0 132 32,0 12 14,0-143-30</inkml:trace>
  <inkml:trace contextRef="#ctx0" brushRef="#br0" timeOffset="5385.7">5060 5298 0,'-23'12'156,"-73"60"-140,25-13 0,11-35-1,37 47 32,23-47-16,-36-24-15,36 36 0,-95 83 15,59 72 47,95-96 0,-35-60-62,48-11 15,-13 12 0,1 0 32,-25-36-48,25 24 17,-24-24 77,-12 0-109,47-24 31,-47-36-15,-24 36-1,35 24 17,-11-35-17,12 35 1,0 0 0,-12 0 15,11-36 0,1 12 78,-36-12-93,0 1 15,0-25 1,0 36-32,0-11 0,0-1 31,0 12-16,0-12-15,0-59 16,0 71 0,0-11 15,-24-1-15,-12 36-1,13-24 16,-13 24 1,0-36-1,12 1-15,-11 35-1,-1-24 1,12 24 31,-12 0-16,13 0-15,-13 0 30</inkml:trace>
  <inkml:trace contextRef="#ctx0" brushRef="#br0" timeOffset="11921.41">4846 5858 0</inkml:trace>
  <inkml:trace contextRef="#ctx0" brushRef="#br0" timeOffset="12459.1">4870 5941 0</inkml:trace>
  <inkml:trace contextRef="#ctx0" brushRef="#br0" timeOffset="12905.41">5203 5822 0</inkml:trace>
  <inkml:trace contextRef="#ctx0" brushRef="#br0" timeOffset="13386.23">5037 5632 0</inkml:trace>
  <inkml:trace contextRef="#ctx0" brushRef="#br0" timeOffset="14045.84">5310 5655 0</inkml:trace>
  <inkml:trace contextRef="#ctx0" brushRef="#br0" timeOffset="14417.19">5001 5548 0</inkml:trace>
  <inkml:trace contextRef="#ctx0" brushRef="#br0" timeOffset="15019.78">4965 5691 0</inkml:trace>
  <inkml:trace contextRef="#ctx0" brushRef="#br0" timeOffset="15444.15">5144 6001 0</inkml:trace>
  <inkml:trace contextRef="#ctx0" brushRef="#br0" timeOffset="16040.7">5037 5953 0</inkml:trace>
  <inkml:trace contextRef="#ctx0" brushRef="#br0" timeOffset="24327.3">4715 6108 0,'-24'24'313,"-11"0"-313,35 11 0,-36 25 0,12-60 15,24 36-15,-381 618 94,381-499-31,0 95 15,0-95-16,83 35 32,-11 25-32,-13-60 1,-59-120-47,24 120 30,48 0 17,-13 154-16,-23-82 31,-12-168-78,-24 72 47,0-48-32,0-47 1,0 59 15,0-59-31,59 178 63,-59-94-32,0-85-31,36 25 16,-36-25 15,36 1-31,-36-12 16,0 12-1,59 23 32,-23 1 16,-12-60-63,11 36 31,-35-1 0,0-11-15</inkml:trace>
  <inkml:trace contextRef="#ctx0" brushRef="#br0" timeOffset="28305.73">4656 9918 0,'0'24'78,"0"285"-47,0-249-31,-36 190 78,60-250 78,35 0-140,132-12 31,-156 12 0,-11 0 47,-24-95 93,0 59-187,36 0 16,-36 12-1,0-11 32,0 11 16,-24-12 124,24 0-171,0 13-16,0-13 15,0-24 1,0 1 15,0 23 1,0-23 14,-24 59 126,-11 0-140,-25 0 14,1 0-30,23 0 15,0 0-31,12 0 32,-11 0-17,35 47 126,23 13-141,-23-24 15,0-1-15,0-11 16,24-24-16,-24 60 16,0-25-1,0 1 17,36-36 139,0 0-171,-13 0 32,49 0-17,11 0 17,-47 0-17,95 24 32,-107-24-47,11 0 16,-58-12 93,-13-24-93,36 0-1,0-23 1,0 23-16,0-23 31,-24-1-15,24 24 15,-36 13-15,13 23 171,-13 0-156,0 0-15,12 0-16,-11 0 16,-1 0-1,12 0 1,-12 0 15,13 0 0,-13 0 79,0 0-110,12 0 47</inkml:trace>
  <inkml:trace contextRef="#ctx0" brushRef="#br0" timeOffset="55556.17">4620 10013 0,'0'24'93,"0"36"-61,0-25-17,0-11-15,0 36 78,0-25-78,0 25 32,0-24-17,24-36 157,11 0-156,-11 0-1,107 0 63,-36-24-62,-71 24-16,12-24 31,24 24-15,-25 0-16,1 0 31,-12 0 0,11 0-15,-35-36 156,-23-23-156,23 23-16,-36 0 15,36 12 1,-24-11-1,-12 11 17,36-12-32,-23 0 47,-13 36-47,36-23 46,-36 23 126,12 0-156,-11 0 0,-25 0-1,-71 0 63,107 0-78,-11 0 32,-1 0-17,12 0 16</inkml:trace>
  <inkml:trace contextRef="#ctx0" brushRef="#br0" timeOffset="71341.14">5191 5632 0</inkml:trace>
  <inkml:trace contextRef="#ctx0" brushRef="#br0" timeOffset="71862.73">5096 5810 0</inkml:trace>
  <inkml:trace contextRef="#ctx0" brushRef="#br0" timeOffset="78706.85">5394 4667 0,'-24'0'31,"0"0"-15,-12 0 15,-118 0 16,-96 0 31,214 0-78,-47 0 63,-48-35-1,35-25 1,73 36-48,-49-142 32,72 142 0,24-12-31,12 12-1,23-107 16,-23 72-15,119-37 15,-96 96 1,1 0-17,-25 0 1,25 0-1,71 0 32,-107 0-31,35 24 15,37 131 16,-25-36-16,12 12 1,-83-71-17,0-25 32,0-11-16,0 12 1,0 0-1,0-13-31,-47 132 47,11-119-32,12-36 1,-12 0 15</inkml:trace>
  <inkml:trace contextRef="#ctx0" brushRef="#br0" timeOffset="79859.19">5346 5001 0,'-95'0'47,"59"0"-31,12 0-1,-11 0-15,-180-48 79,180 48-64,-1-36 1,-47-23 31,-13-72 46,144 36-46,-48 71-31,95-12 0,24-24 15,-47 25 0,-13 35 0,60 24 1,-119 11-17,36-35 16,0 0-31,-12 24 16,47 12 0,-11 119 31,-60-96-32,0 13 16,0-49-31,0 37 32,-24 107 15,-12-167-16</inkml:trace>
  <inkml:trace contextRef="#ctx0" brushRef="#br0" timeOffset="81035.73">5310 5441 0,'-23'0'16,"-144"0"46,143-24-46,-71 24 15,59 0-31,-119-59 47,60-1 15,0-11 16,95 11-62,0 1 0,178-1 15,-106 25-15,-13-25 15,-35 60 0,48 0 0,-48 0-15,71 0 15,36 107 32,-131-71-63,24 0 31,11 47-15,-35 48 15,0-36 0,0-35-15,0-25-1,0 61 1,-47-37 0,47-35-1</inkml:trace>
  <inkml:trace contextRef="#ctx0" brushRef="#br0" timeOffset="196738.25">8394 5727 0,'-24'119'0,"24"-24"15,-23-59-15,-37 559 94,24-440-78,1 95 46,-61 429 16,-58-358-31,-120 24 0,143-225-16,-24-25-15,119-59 31,12-36-16,-35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16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8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이는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변화하는 자극에 빠르게 적응하고 반응하는 능력을 가지고 있는 반면</a:t>
            </a:r>
            <a:r>
              <a:rPr lang="en-US" altLang="ko-KR" sz="1200" dirty="0"/>
              <a:t>, SA </a:t>
            </a:r>
            <a:r>
              <a:rPr lang="ko-KR" altLang="en-US" sz="1200" dirty="0"/>
              <a:t>수용체는 변화에 대해 더 느리게 적응하고 반응한다는 점에서 차이가 나타납니다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</a:t>
            </a:r>
            <a:r>
              <a:rPr lang="en-US" altLang="ko-KR" sz="1200" dirty="0"/>
              <a:t>, </a:t>
            </a:r>
            <a:r>
              <a:rPr lang="ko-KR" altLang="en-US" sz="1200" dirty="0"/>
              <a:t>미끄러지는 자극과 같은 순간적인 변화에 대해 </a:t>
            </a:r>
            <a:r>
              <a:rPr lang="en-US" altLang="ko-KR" sz="1200" dirty="0"/>
              <a:t>RA </a:t>
            </a:r>
            <a:r>
              <a:rPr lang="ko-KR" altLang="en-US" sz="1200" dirty="0"/>
              <a:t>수용체가 더 민감하게 반응할 수 있음을 알 수 있습니다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3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696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4063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396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074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32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2676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6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40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995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832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203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7812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496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459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813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13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658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7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52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30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9C97B-21DF-4518-ABA4-EF266D17188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8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26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image" Target="../media/image50.png"/><Relationship Id="rId3" Type="http://schemas.openxmlformats.org/officeDocument/2006/relationships/image" Target="../media/image42.gif"/><Relationship Id="rId7" Type="http://schemas.openxmlformats.org/officeDocument/2006/relationships/image" Target="../media/image45.gif"/><Relationship Id="rId12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11" Type="http://schemas.openxmlformats.org/officeDocument/2006/relationships/image" Target="../media/image49.png"/><Relationship Id="rId5" Type="http://schemas.openxmlformats.org/officeDocument/2006/relationships/image" Target="../media/image43.gif"/><Relationship Id="rId10" Type="http://schemas.openxmlformats.org/officeDocument/2006/relationships/image" Target="../media/image48.gif"/><Relationship Id="rId4" Type="http://schemas.openxmlformats.org/officeDocument/2006/relationships/image" Target="../media/image31.png"/><Relationship Id="rId9" Type="http://schemas.openxmlformats.org/officeDocument/2006/relationships/image" Target="../media/image4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83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3.png"/><Relationship Id="rId7" Type="http://schemas.openxmlformats.org/officeDocument/2006/relationships/image" Target="../media/image12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10" Type="http://schemas.openxmlformats.org/officeDocument/2006/relationships/image" Target="../media/image72.png"/><Relationship Id="rId4" Type="http://schemas.openxmlformats.org/officeDocument/2006/relationships/image" Target="../media/image111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5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1.xml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5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customXml" Target="../ink/ink2.xml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8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3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193.png"/><Relationship Id="rId4" Type="http://schemas.openxmlformats.org/officeDocument/2006/relationships/image" Target="../media/image75.png"/><Relationship Id="rId9" Type="http://schemas.openxmlformats.org/officeDocument/2006/relationships/image" Target="../media/image1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179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213.png"/><Relationship Id="rId5" Type="http://schemas.openxmlformats.org/officeDocument/2006/relationships/image" Target="../media/image181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180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187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222.png"/><Relationship Id="rId5" Type="http://schemas.openxmlformats.org/officeDocument/2006/relationships/image" Target="../media/image188.png"/><Relationship Id="rId10" Type="http://schemas.openxmlformats.org/officeDocument/2006/relationships/image" Target="../media/image221.png"/><Relationship Id="rId4" Type="http://schemas.openxmlformats.org/officeDocument/2006/relationships/image" Target="../media/image133.png"/><Relationship Id="rId9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187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229.png"/><Relationship Id="rId5" Type="http://schemas.openxmlformats.org/officeDocument/2006/relationships/image" Target="../media/image188.png"/><Relationship Id="rId10" Type="http://schemas.openxmlformats.org/officeDocument/2006/relationships/image" Target="../media/image228.png"/><Relationship Id="rId4" Type="http://schemas.openxmlformats.org/officeDocument/2006/relationships/image" Target="../media/image133.png"/><Relationship Id="rId9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84.png"/><Relationship Id="rId7" Type="http://schemas.openxmlformats.org/officeDocument/2006/relationships/image" Target="../media/image23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185.png"/><Relationship Id="rId9" Type="http://schemas.openxmlformats.org/officeDocument/2006/relationships/image" Target="../media/image2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gif"/><Relationship Id="rId4" Type="http://schemas.openxmlformats.org/officeDocument/2006/relationships/image" Target="../media/image25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image" Target="../media/image41.gif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12" Type="http://schemas.openxmlformats.org/officeDocument/2006/relationships/image" Target="../media/image4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11" Type="http://schemas.openxmlformats.org/officeDocument/2006/relationships/image" Target="../media/image39.gif"/><Relationship Id="rId5" Type="http://schemas.openxmlformats.org/officeDocument/2006/relationships/image" Target="../media/image33.gif"/><Relationship Id="rId10" Type="http://schemas.openxmlformats.org/officeDocument/2006/relationships/image" Target="../media/image38.gif"/><Relationship Id="rId4" Type="http://schemas.openxmlformats.org/officeDocument/2006/relationships/image" Target="../media/image32.gif"/><Relationship Id="rId9" Type="http://schemas.openxmlformats.org/officeDocument/2006/relationships/image" Target="../media/image3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13" Type="http://schemas.openxmlformats.org/officeDocument/2006/relationships/image" Target="../media/image41.gif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12" Type="http://schemas.openxmlformats.org/officeDocument/2006/relationships/image" Target="../media/image4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11" Type="http://schemas.openxmlformats.org/officeDocument/2006/relationships/image" Target="../media/image39.gif"/><Relationship Id="rId5" Type="http://schemas.openxmlformats.org/officeDocument/2006/relationships/image" Target="../media/image33.gif"/><Relationship Id="rId10" Type="http://schemas.openxmlformats.org/officeDocument/2006/relationships/image" Target="../media/image38.gif"/><Relationship Id="rId4" Type="http://schemas.openxmlformats.org/officeDocument/2006/relationships/image" Target="../media/image32.gif"/><Relationship Id="rId9" Type="http://schemas.openxmlformats.org/officeDocument/2006/relationships/image" Target="../media/image3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3559215" y="3887148"/>
            <a:ext cx="202557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meeting</a:t>
            </a:r>
            <a:b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Jaehun Kim</a:t>
            </a:r>
            <a:endParaRPr sz="1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2023.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13</a:t>
            </a:r>
            <a:endParaRPr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F1F2F1-9BF6-4316-973D-84FA97FA7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34" y="6227384"/>
            <a:ext cx="1397283" cy="5435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22AE4B4-5751-82B8-B9F7-92BB670F9F93}"/>
              </a:ext>
            </a:extLst>
          </p:cNvPr>
          <p:cNvGrpSpPr/>
          <p:nvPr/>
        </p:nvGrpSpPr>
        <p:grpSpPr>
          <a:xfrm>
            <a:off x="978702" y="1810192"/>
            <a:ext cx="7186596" cy="1077178"/>
            <a:chOff x="1500203" y="1810192"/>
            <a:chExt cx="7186596" cy="1077178"/>
          </a:xfrm>
        </p:grpSpPr>
        <p:cxnSp>
          <p:nvCxnSpPr>
            <p:cNvPr id="89" name="Google Shape;89;p1"/>
            <p:cNvCxnSpPr/>
            <p:nvPr/>
          </p:nvCxnSpPr>
          <p:spPr>
            <a:xfrm>
              <a:off x="1500203" y="1870040"/>
              <a:ext cx="0" cy="612000"/>
            </a:xfrm>
            <a:prstGeom prst="straightConnector1">
              <a:avLst/>
            </a:prstGeom>
            <a:noFill/>
            <a:ln w="63500" cap="flat" cmpd="sng">
              <a:solidFill>
                <a:srgbClr val="001B5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" name="Google Shape;90;p1"/>
            <p:cNvCxnSpPr/>
            <p:nvPr/>
          </p:nvCxnSpPr>
          <p:spPr>
            <a:xfrm>
              <a:off x="1500203" y="2497436"/>
              <a:ext cx="0" cy="85725"/>
            </a:xfrm>
            <a:prstGeom prst="straightConnector1">
              <a:avLst/>
            </a:prstGeom>
            <a:noFill/>
            <a:ln w="63500" cap="flat" cmpd="sng">
              <a:solidFill>
                <a:srgbClr val="43C0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" name="Google Shape;94;p1">
              <a:extLst>
                <a:ext uri="{FF2B5EF4-FFF2-40B4-BE49-F238E27FC236}">
                  <a16:creationId xmlns:a16="http://schemas.microsoft.com/office/drawing/2014/main" id="{06501C77-E35A-CBD5-7977-1559932E4B0D}"/>
                </a:ext>
              </a:extLst>
            </p:cNvPr>
            <p:cNvSpPr txBox="1"/>
            <p:nvPr/>
          </p:nvSpPr>
          <p:spPr>
            <a:xfrm>
              <a:off x="1556238" y="1810192"/>
              <a:ext cx="7130561" cy="1077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 of a </a:t>
              </a:r>
              <a:r>
                <a:rPr lang="en-US" altLang="ko-KR" sz="2400" b="1" dirty="0">
                  <a:solidFill>
                    <a:srgbClr val="F73B3B"/>
                  </a:solidFill>
                  <a:latin typeface="Calibri"/>
                  <a:ea typeface="Calibri"/>
                  <a:cs typeface="Calibri"/>
                  <a:sym typeface="Calibri"/>
                </a:rPr>
                <a:t>Biomimetic Spiking Neural Network </a:t>
              </a:r>
              <a:r>
                <a:rPr lang="en-US" altLang="ko-K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for Multidimensional Tactile Perception</a:t>
              </a:r>
              <a:br>
                <a:rPr lang="en-US" altLang="ko-K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altLang="ko-KR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SFN 2023 </a:t>
              </a:r>
              <a:r>
                <a:rPr lang="ko-KR" altLang="en-US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추가분석</a:t>
              </a:r>
              <a:endParaRPr lang="en-US" altLang="ko-KR" sz="2400" dirty="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0130D615-0B36-B427-E94A-8F6FACD4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82" y="6231024"/>
            <a:ext cx="1315261" cy="5037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AA10-3468-994B-1BE3-B63EE7057005}"/>
              </a:ext>
            </a:extLst>
          </p:cNvPr>
          <p:cNvSpPr txBox="1"/>
          <p:nvPr/>
        </p:nvSpPr>
        <p:spPr>
          <a:xfrm>
            <a:off x="335181" y="964987"/>
            <a:ext cx="8282021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일정 시간이 흐른 후 급격히 강하 </a:t>
            </a:r>
            <a:r>
              <a:rPr lang="en-US" altLang="ko-KR" dirty="0"/>
              <a:t>(Slip)</a:t>
            </a:r>
            <a:r>
              <a:rPr lang="ko-KR" altLang="en-US" dirty="0"/>
              <a:t>하는 자극물에 대한 움직임 검출을 수행하는지 테스트하였음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Slip dot </a:t>
            </a:r>
            <a:r>
              <a:rPr lang="ko-KR" altLang="en-US" dirty="0"/>
              <a:t>객체를 활용한 </a:t>
            </a:r>
            <a:r>
              <a:rPr lang="ko-KR" altLang="en-US" dirty="0" err="1"/>
              <a:t>스파이킹</a:t>
            </a:r>
            <a:r>
              <a:rPr lang="ko-KR" altLang="en-US" dirty="0"/>
              <a:t> 신경망</a:t>
            </a:r>
            <a:r>
              <a:rPr lang="en-US" altLang="ko-KR" dirty="0"/>
              <a:t>(SNN) </a:t>
            </a:r>
            <a:r>
              <a:rPr lang="ko-KR" altLang="en-US" dirty="0"/>
              <a:t>연구를 통해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RA</a:t>
            </a:r>
            <a:r>
              <a:rPr lang="en-US" altLang="ko-KR" dirty="0"/>
              <a:t>(</a:t>
            </a:r>
            <a:r>
              <a:rPr lang="ko-KR" altLang="en-US" dirty="0"/>
              <a:t>빠르게 적응하는</a:t>
            </a:r>
            <a:r>
              <a:rPr lang="en-US" altLang="ko-KR" dirty="0"/>
              <a:t>) </a:t>
            </a:r>
            <a:r>
              <a:rPr lang="ko-KR" altLang="en-US" dirty="0"/>
              <a:t>수용체가 </a:t>
            </a:r>
            <a:r>
              <a:rPr lang="en-US" altLang="ko-KR" dirty="0">
                <a:solidFill>
                  <a:srgbClr val="002060"/>
                </a:solidFill>
              </a:rPr>
              <a:t>SA</a:t>
            </a:r>
            <a:r>
              <a:rPr lang="en-US" altLang="ko-KR" dirty="0"/>
              <a:t>(</a:t>
            </a:r>
            <a:r>
              <a:rPr lang="ko-KR" altLang="en-US" dirty="0"/>
              <a:t>느리게 적응하는</a:t>
            </a:r>
            <a:r>
              <a:rPr lang="en-US" altLang="ko-KR" dirty="0"/>
              <a:t>) </a:t>
            </a:r>
            <a:r>
              <a:rPr lang="ko-KR" altLang="en-US" dirty="0"/>
              <a:t>수용체보다 순간적으로 미끄러지는 자극에 더 민감하게 반응하는 것으로 확인됨</a:t>
            </a:r>
            <a:r>
              <a:rPr lang="en-US" altLang="ko-KR" dirty="0"/>
              <a:t>.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38DBC3-90E5-199E-06A8-043D6825ADEC}"/>
              </a:ext>
            </a:extLst>
          </p:cNvPr>
          <p:cNvGrpSpPr/>
          <p:nvPr/>
        </p:nvGrpSpPr>
        <p:grpSpPr>
          <a:xfrm>
            <a:off x="226802" y="2077732"/>
            <a:ext cx="8690395" cy="3515255"/>
            <a:chOff x="753325" y="2453652"/>
            <a:chExt cx="7737833" cy="3129945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53EDEE6A-10E7-B9E2-2476-AC525959E0ED}"/>
                </a:ext>
              </a:extLst>
            </p:cNvPr>
            <p:cNvSpPr>
              <a:spLocks/>
            </p:cNvSpPr>
            <p:nvPr/>
          </p:nvSpPr>
          <p:spPr>
            <a:xfrm>
              <a:off x="794803" y="2543608"/>
              <a:ext cx="3740618" cy="3039989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10;p4">
              <a:extLst>
                <a:ext uri="{FF2B5EF4-FFF2-40B4-BE49-F238E27FC236}">
                  <a16:creationId xmlns:a16="http://schemas.microsoft.com/office/drawing/2014/main" id="{2C05D736-782D-09AA-742B-0546B428B902}"/>
                </a:ext>
              </a:extLst>
            </p:cNvPr>
            <p:cNvSpPr>
              <a:spLocks/>
            </p:cNvSpPr>
            <p:nvPr/>
          </p:nvSpPr>
          <p:spPr>
            <a:xfrm>
              <a:off x="792018" y="2453652"/>
              <a:ext cx="3746188" cy="251291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Third layer activity (Pyramidal neurons)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8;p4">
              <a:extLst>
                <a:ext uri="{FF2B5EF4-FFF2-40B4-BE49-F238E27FC236}">
                  <a16:creationId xmlns:a16="http://schemas.microsoft.com/office/drawing/2014/main" id="{885E2864-5560-AEE0-4E17-622204B6C530}"/>
                </a:ext>
              </a:extLst>
            </p:cNvPr>
            <p:cNvSpPr>
              <a:spLocks/>
            </p:cNvSpPr>
            <p:nvPr/>
          </p:nvSpPr>
          <p:spPr>
            <a:xfrm>
              <a:off x="4744263" y="2543608"/>
              <a:ext cx="3746185" cy="3039989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10;p4">
              <a:extLst>
                <a:ext uri="{FF2B5EF4-FFF2-40B4-BE49-F238E27FC236}">
                  <a16:creationId xmlns:a16="http://schemas.microsoft.com/office/drawing/2014/main" id="{AE1DE1EF-928F-2B84-FC93-CEDFA17790BB}"/>
                </a:ext>
              </a:extLst>
            </p:cNvPr>
            <p:cNvSpPr>
              <a:spLocks/>
            </p:cNvSpPr>
            <p:nvPr/>
          </p:nvSpPr>
          <p:spPr>
            <a:xfrm>
              <a:off x="4743553" y="2453652"/>
              <a:ext cx="3747605" cy="251291"/>
            </a:xfrm>
            <a:prstGeom prst="roundRect">
              <a:avLst>
                <a:gd name="adj" fmla="val 16667"/>
              </a:avLst>
            </a:prstGeom>
            <a:solidFill>
              <a:srgbClr val="0097CD"/>
            </a:solidFill>
            <a:ln w="12700">
              <a:solidFill>
                <a:srgbClr val="0097CD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Second layer activity (SA/ RA projection neurons)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64BDFB-4CCF-DFF4-E13F-2D486F918F66}"/>
                </a:ext>
              </a:extLst>
            </p:cNvPr>
            <p:cNvSpPr txBox="1"/>
            <p:nvPr/>
          </p:nvSpPr>
          <p:spPr>
            <a:xfrm>
              <a:off x="1477370" y="3900832"/>
              <a:ext cx="2375484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 (Hz)</a:t>
              </a:r>
              <a:endParaRPr lang="ko-KR" alt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8F966D-1DDB-D3AF-449B-9078C20847CC}"/>
                </a:ext>
              </a:extLst>
            </p:cNvPr>
            <p:cNvSpPr txBox="1"/>
            <p:nvPr/>
          </p:nvSpPr>
          <p:spPr>
            <a:xfrm>
              <a:off x="5332986" y="4153313"/>
              <a:ext cx="2568738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DC143C"/>
                  </a:solidFill>
                </a:rPr>
                <a:t>RA</a:t>
              </a:r>
              <a:r>
                <a:rPr lang="en-US" altLang="ko-KR" sz="800" b="1" dirty="0"/>
                <a:t> projection neurons firing pattern/ 2-D firing rate (Hz)</a:t>
              </a:r>
              <a:endParaRPr lang="ko-KR" altLang="en-US" sz="8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814E11-2054-3A5B-F4E1-4EA94BE35020}"/>
                </a:ext>
              </a:extLst>
            </p:cNvPr>
            <p:cNvSpPr txBox="1"/>
            <p:nvPr/>
          </p:nvSpPr>
          <p:spPr>
            <a:xfrm>
              <a:off x="6029746" y="5316104"/>
              <a:ext cx="593165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2C16A-1BC9-B9A9-4074-5C6AC1C785C8}"/>
                </a:ext>
              </a:extLst>
            </p:cNvPr>
            <p:cNvSpPr txBox="1"/>
            <p:nvPr/>
          </p:nvSpPr>
          <p:spPr>
            <a:xfrm>
              <a:off x="6915527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CA8D4-C67D-EFFE-8A83-AB5F5F09B087}"/>
                </a:ext>
              </a:extLst>
            </p:cNvPr>
            <p:cNvSpPr txBox="1"/>
            <p:nvPr/>
          </p:nvSpPr>
          <p:spPr>
            <a:xfrm>
              <a:off x="6031883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A3C8D0-FAC8-8B1D-796A-97513DB41714}"/>
                </a:ext>
              </a:extLst>
            </p:cNvPr>
            <p:cNvSpPr txBox="1"/>
            <p:nvPr/>
          </p:nvSpPr>
          <p:spPr>
            <a:xfrm>
              <a:off x="5143963" y="5246895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2C9F85-1433-2C2D-6C37-DBC8DBCE5E99}"/>
                </a:ext>
              </a:extLst>
            </p:cNvPr>
            <p:cNvSpPr txBox="1"/>
            <p:nvPr/>
          </p:nvSpPr>
          <p:spPr>
            <a:xfrm rot="16200000">
              <a:off x="4699860" y="4688609"/>
              <a:ext cx="886006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400A08-2714-94B4-5822-4F3853C8C047}"/>
                </a:ext>
              </a:extLst>
            </p:cNvPr>
            <p:cNvSpPr txBox="1"/>
            <p:nvPr/>
          </p:nvSpPr>
          <p:spPr>
            <a:xfrm>
              <a:off x="5171373" y="5131375"/>
              <a:ext cx="2622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7AE0B9-9C3F-F972-E61F-A0F164A4876D}"/>
                </a:ext>
              </a:extLst>
            </p:cNvPr>
            <p:cNvSpPr txBox="1"/>
            <p:nvPr/>
          </p:nvSpPr>
          <p:spPr>
            <a:xfrm>
              <a:off x="5171373" y="4823347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40</a:t>
              </a:r>
              <a:endParaRPr lang="ko-KR" altLang="en-US" sz="7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0BBCF5-0901-895F-C0E5-BD2180F17C1F}"/>
                </a:ext>
              </a:extLst>
            </p:cNvPr>
            <p:cNvSpPr txBox="1"/>
            <p:nvPr/>
          </p:nvSpPr>
          <p:spPr>
            <a:xfrm>
              <a:off x="5171373" y="4515320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80</a:t>
              </a:r>
              <a:endParaRPr lang="ko-KR" altLang="en-US" sz="7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D20BD5-2DFC-1B14-B63E-BDC65E19D4CF}"/>
                </a:ext>
              </a:extLst>
            </p:cNvPr>
            <p:cNvSpPr/>
            <p:nvPr/>
          </p:nvSpPr>
          <p:spPr>
            <a:xfrm>
              <a:off x="2330116" y="2953186"/>
              <a:ext cx="646748" cy="8538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392431-240A-A6A1-D004-101B2F344483}"/>
                </a:ext>
              </a:extLst>
            </p:cNvPr>
            <p:cNvSpPr txBox="1"/>
            <p:nvPr/>
          </p:nvSpPr>
          <p:spPr>
            <a:xfrm>
              <a:off x="2016226" y="2710240"/>
              <a:ext cx="1297772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Slip-dot stimulation</a:t>
              </a:r>
              <a:endParaRPr lang="ko-KR" altLang="en-US" sz="800" b="1" dirty="0"/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94FB385B-424D-C03A-DA88-3A9B1C015CA1}"/>
                </a:ext>
              </a:extLst>
            </p:cNvPr>
            <p:cNvSpPr/>
            <p:nvPr/>
          </p:nvSpPr>
          <p:spPr>
            <a:xfrm>
              <a:off x="2550809" y="3582992"/>
              <a:ext cx="205362" cy="29497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pic>
          <p:nvPicPr>
            <p:cNvPr id="51" name="그림 50" descr="텍스트, 빛이(가) 표시된 사진&#10;&#10;자동 생성된 설명">
              <a:extLst>
                <a:ext uri="{FF2B5EF4-FFF2-40B4-BE49-F238E27FC236}">
                  <a16:creationId xmlns:a16="http://schemas.microsoft.com/office/drawing/2014/main" id="{794F78C3-BB2A-FE3D-1173-6688B295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405" y="2866765"/>
              <a:ext cx="644575" cy="941159"/>
            </a:xfrm>
            <a:prstGeom prst="rect">
              <a:avLst/>
            </a:prstGeom>
          </p:spPr>
        </p:pic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A1F6B14-56F5-5ED2-90B2-0393BB4DA9F2}"/>
                </a:ext>
              </a:extLst>
            </p:cNvPr>
            <p:cNvSpPr/>
            <p:nvPr/>
          </p:nvSpPr>
          <p:spPr>
            <a:xfrm>
              <a:off x="2528678" y="3249557"/>
              <a:ext cx="249625" cy="2496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86A5AF-3520-3D4D-CE2A-09E24B1A416D}"/>
                </a:ext>
              </a:extLst>
            </p:cNvPr>
            <p:cNvSpPr txBox="1"/>
            <p:nvPr/>
          </p:nvSpPr>
          <p:spPr>
            <a:xfrm>
              <a:off x="5332353" y="2762921"/>
              <a:ext cx="2570005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0070C0"/>
                  </a:solidFill>
                </a:rPr>
                <a:t>SA</a:t>
              </a:r>
              <a:r>
                <a:rPr lang="en-US" altLang="ko-KR" sz="800" b="1" dirty="0"/>
                <a:t> projection neurons firing pattern/ 2-D firing rate (Hz)</a:t>
              </a:r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E77ED5-A4F9-310C-2FB2-337EA84148AA}"/>
                </a:ext>
              </a:extLst>
            </p:cNvPr>
            <p:cNvSpPr txBox="1"/>
            <p:nvPr/>
          </p:nvSpPr>
          <p:spPr>
            <a:xfrm>
              <a:off x="6029746" y="3924563"/>
              <a:ext cx="593165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0177B8-834C-E283-70CF-E7ACE2816E05}"/>
                </a:ext>
              </a:extLst>
            </p:cNvPr>
            <p:cNvSpPr txBox="1"/>
            <p:nvPr/>
          </p:nvSpPr>
          <p:spPr>
            <a:xfrm>
              <a:off x="6915527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5ADB1D-AD6F-EEFA-693C-37FE31A8AC0D}"/>
                </a:ext>
              </a:extLst>
            </p:cNvPr>
            <p:cNvSpPr txBox="1"/>
            <p:nvPr/>
          </p:nvSpPr>
          <p:spPr>
            <a:xfrm>
              <a:off x="6031883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102321-2C99-CAAE-5AA6-A0A4768BE84F}"/>
                </a:ext>
              </a:extLst>
            </p:cNvPr>
            <p:cNvSpPr txBox="1"/>
            <p:nvPr/>
          </p:nvSpPr>
          <p:spPr>
            <a:xfrm>
              <a:off x="5143962" y="3855354"/>
              <a:ext cx="5931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B2384D-CADF-EFD9-24B8-B43C8640CA3D}"/>
                </a:ext>
              </a:extLst>
            </p:cNvPr>
            <p:cNvSpPr txBox="1"/>
            <p:nvPr/>
          </p:nvSpPr>
          <p:spPr>
            <a:xfrm rot="16200000">
              <a:off x="4636579" y="3397322"/>
              <a:ext cx="1026887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DAFFA0-24A3-5591-D718-ACBB7E1A325F}"/>
                </a:ext>
              </a:extLst>
            </p:cNvPr>
            <p:cNvSpPr txBox="1"/>
            <p:nvPr/>
          </p:nvSpPr>
          <p:spPr>
            <a:xfrm>
              <a:off x="5171373" y="3739834"/>
              <a:ext cx="2622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D46FDAB-F8CE-1F44-9954-CE235E41957F}"/>
                </a:ext>
              </a:extLst>
            </p:cNvPr>
            <p:cNvSpPr txBox="1"/>
            <p:nvPr/>
          </p:nvSpPr>
          <p:spPr>
            <a:xfrm>
              <a:off x="5171373" y="3431806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40</a:t>
              </a:r>
              <a:endParaRPr lang="ko-KR" altLang="en-US" sz="7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1B48C8-AA2C-68F7-74C5-8B164A4E3B08}"/>
                </a:ext>
              </a:extLst>
            </p:cNvPr>
            <p:cNvSpPr txBox="1"/>
            <p:nvPr/>
          </p:nvSpPr>
          <p:spPr>
            <a:xfrm>
              <a:off x="5171373" y="3123779"/>
              <a:ext cx="262276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80</a:t>
              </a:r>
              <a:endParaRPr lang="ko-KR" altLang="en-US" sz="700" dirty="0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A25C89A-A80E-AD1C-28E9-EE6AF852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005612" y="4356053"/>
              <a:ext cx="85700" cy="856940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221B41-D426-BC4F-52EC-69BD4B287A85}"/>
                </a:ext>
              </a:extLst>
            </p:cNvPr>
            <p:cNvSpPr/>
            <p:nvPr/>
          </p:nvSpPr>
          <p:spPr>
            <a:xfrm>
              <a:off x="8091932" y="5213749"/>
              <a:ext cx="21425" cy="3150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70ED91BA-1D39-557D-31A7-71EAAEFAC23E}"/>
                </a:ext>
              </a:extLst>
            </p:cNvPr>
            <p:cNvSpPr/>
            <p:nvPr/>
          </p:nvSpPr>
          <p:spPr>
            <a:xfrm>
              <a:off x="8091932" y="4349627"/>
              <a:ext cx="21425" cy="3150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804A95-DAB1-CB92-E127-AA87CEF9A9A9}"/>
                </a:ext>
              </a:extLst>
            </p:cNvPr>
            <p:cNvSpPr txBox="1"/>
            <p:nvPr/>
          </p:nvSpPr>
          <p:spPr>
            <a:xfrm>
              <a:off x="8079512" y="4270381"/>
              <a:ext cx="306281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A25742-3359-ECC1-BAE3-48DEDF6F67A7}"/>
                </a:ext>
              </a:extLst>
            </p:cNvPr>
            <p:cNvSpPr txBox="1"/>
            <p:nvPr/>
          </p:nvSpPr>
          <p:spPr>
            <a:xfrm>
              <a:off x="8079512" y="5134504"/>
              <a:ext cx="2564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996FEA5-FFE0-F427-4BCD-5DD495F9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242" y="4360096"/>
              <a:ext cx="523093" cy="84885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AE8FCBB-AE0F-B3A6-9B7C-1F1B75DC3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8005612" y="2999990"/>
              <a:ext cx="85700" cy="856940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9644E35-6655-5DDC-26CA-C2C15276DCAF}"/>
                </a:ext>
              </a:extLst>
            </p:cNvPr>
            <p:cNvSpPr/>
            <p:nvPr/>
          </p:nvSpPr>
          <p:spPr>
            <a:xfrm>
              <a:off x="8091932" y="3859137"/>
              <a:ext cx="21425" cy="3150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9EE46790-FBA4-0E1A-0106-FB109070FEFE}"/>
                </a:ext>
              </a:extLst>
            </p:cNvPr>
            <p:cNvSpPr/>
            <p:nvPr/>
          </p:nvSpPr>
          <p:spPr>
            <a:xfrm>
              <a:off x="8091932" y="2996801"/>
              <a:ext cx="21425" cy="3150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0CA9E9A-680E-EF0F-622B-B79A8D34103F}"/>
                </a:ext>
              </a:extLst>
            </p:cNvPr>
            <p:cNvSpPr txBox="1"/>
            <p:nvPr/>
          </p:nvSpPr>
          <p:spPr>
            <a:xfrm>
              <a:off x="8079512" y="2917555"/>
              <a:ext cx="306281" cy="17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64A8BA3-CB2A-A4CB-D610-A33183CBF05A}"/>
                </a:ext>
              </a:extLst>
            </p:cNvPr>
            <p:cNvSpPr txBox="1"/>
            <p:nvPr/>
          </p:nvSpPr>
          <p:spPr>
            <a:xfrm>
              <a:off x="8079512" y="3779892"/>
              <a:ext cx="25644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9E0D8E8-0BD9-2C6D-590F-D5DDA242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3376" y="2994524"/>
              <a:ext cx="537816" cy="872743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A33573-F9C3-A805-6B22-A8CA0E04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5000" y="4351172"/>
              <a:ext cx="1781284" cy="8667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0DD7ED-1729-4EC1-6978-D68943AC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3758" y="2999912"/>
              <a:ext cx="1783768" cy="86790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835F21-542C-5DC3-502D-6084E3331805}"/>
                </a:ext>
              </a:extLst>
            </p:cNvPr>
            <p:cNvSpPr txBox="1"/>
            <p:nvPr/>
          </p:nvSpPr>
          <p:spPr>
            <a:xfrm>
              <a:off x="1873405" y="5338626"/>
              <a:ext cx="750062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5203BF-299B-1672-6C5B-613F98D1D578}"/>
                </a:ext>
              </a:extLst>
            </p:cNvPr>
            <p:cNvSpPr txBox="1"/>
            <p:nvPr/>
          </p:nvSpPr>
          <p:spPr>
            <a:xfrm>
              <a:off x="2993484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A10DBDE-F410-2C40-856B-21EAD263603A}"/>
                </a:ext>
              </a:extLst>
            </p:cNvPr>
            <p:cNvSpPr txBox="1"/>
            <p:nvPr/>
          </p:nvSpPr>
          <p:spPr>
            <a:xfrm>
              <a:off x="1876107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47B25A7-A05D-C264-D60A-32F4A190BA15}"/>
                </a:ext>
              </a:extLst>
            </p:cNvPr>
            <p:cNvSpPr txBox="1"/>
            <p:nvPr/>
          </p:nvSpPr>
          <p:spPr>
            <a:xfrm>
              <a:off x="753325" y="5246101"/>
              <a:ext cx="7500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20DC7E-92D1-ABB6-0929-F3D91F7FD667}"/>
                </a:ext>
              </a:extLst>
            </p:cNvPr>
            <p:cNvSpPr txBox="1"/>
            <p:nvPr/>
          </p:nvSpPr>
          <p:spPr>
            <a:xfrm rot="16200000">
              <a:off x="467742" y="4601890"/>
              <a:ext cx="793014" cy="19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6DFE6B-98E6-C04E-D9FD-DD737A03D4A4}"/>
                </a:ext>
              </a:extLst>
            </p:cNvPr>
            <p:cNvSpPr txBox="1"/>
            <p:nvPr/>
          </p:nvSpPr>
          <p:spPr>
            <a:xfrm>
              <a:off x="787987" y="5091660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2C85061-6447-F7F2-0366-4D27D429A581}"/>
                </a:ext>
              </a:extLst>
            </p:cNvPr>
            <p:cNvSpPr txBox="1"/>
            <p:nvPr/>
          </p:nvSpPr>
          <p:spPr>
            <a:xfrm>
              <a:off x="787987" y="4679851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438D37D-67FE-6867-493F-01290B8725C1}"/>
                </a:ext>
              </a:extLst>
            </p:cNvPr>
            <p:cNvSpPr txBox="1"/>
            <p:nvPr/>
          </p:nvSpPr>
          <p:spPr>
            <a:xfrm>
              <a:off x="787987" y="4268041"/>
              <a:ext cx="33164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7D3306FA-79D2-5D1E-4673-92480FF1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0209" y="4104386"/>
              <a:ext cx="669494" cy="1148640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F4FC7F0-6296-3C36-430B-D2B8FA25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4501" y="4095898"/>
              <a:ext cx="2235604" cy="11500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5C6B911-E5D0-154F-F203-3AF1548B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4263132" y="4084848"/>
              <a:ext cx="84606" cy="1167447"/>
            </a:xfrm>
            <a:custGeom>
              <a:avLst/>
              <a:gdLst>
                <a:gd name="connsiteX0" fmla="*/ 0 w 177800"/>
                <a:gd name="connsiteY0" fmla="*/ 86 h 3454400"/>
                <a:gd name="connsiteX1" fmla="*/ 177800 w 177800"/>
                <a:gd name="connsiteY1" fmla="*/ 86 h 3454400"/>
                <a:gd name="connsiteX2" fmla="*/ 177800 w 177800"/>
                <a:gd name="connsiteY2" fmla="*/ 3454486 h 3454400"/>
                <a:gd name="connsiteX3" fmla="*/ 0 w 177800"/>
                <a:gd name="connsiteY3" fmla="*/ 3454486 h 34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" h="3454400">
                  <a:moveTo>
                    <a:pt x="0" y="86"/>
                  </a:moveTo>
                  <a:lnTo>
                    <a:pt x="177800" y="86"/>
                  </a:lnTo>
                  <a:lnTo>
                    <a:pt x="177800" y="3454486"/>
                  </a:lnTo>
                  <a:lnTo>
                    <a:pt x="0" y="3454486"/>
                  </a:lnTo>
                  <a:close/>
                </a:path>
              </a:pathLst>
            </a:custGeom>
            <a:ln w="10160">
              <a:solidFill>
                <a:srgbClr val="000000"/>
              </a:solidFill>
            </a:ln>
          </p:spPr>
        </p:pic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1D26428E-5531-5DB6-423B-CCEAEF002945}"/>
                </a:ext>
              </a:extLst>
            </p:cNvPr>
            <p:cNvSpPr/>
            <p:nvPr/>
          </p:nvSpPr>
          <p:spPr>
            <a:xfrm>
              <a:off x="4348350" y="5256690"/>
              <a:ext cx="21152" cy="4292"/>
            </a:xfrm>
            <a:custGeom>
              <a:avLst/>
              <a:gdLst>
                <a:gd name="connsiteX0" fmla="*/ 183 w 44450"/>
                <a:gd name="connsiteY0" fmla="*/ 222 h 12700"/>
                <a:gd name="connsiteX1" fmla="*/ 44633 w 44450"/>
                <a:gd name="connsiteY1" fmla="*/ 222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222"/>
                  </a:moveTo>
                  <a:lnTo>
                    <a:pt x="44633" y="222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BCEDBBFF-3633-783A-E9C7-58C695926C50}"/>
                </a:ext>
              </a:extLst>
            </p:cNvPr>
            <p:cNvSpPr/>
            <p:nvPr/>
          </p:nvSpPr>
          <p:spPr>
            <a:xfrm>
              <a:off x="4348350" y="4080833"/>
              <a:ext cx="21152" cy="4292"/>
            </a:xfrm>
            <a:custGeom>
              <a:avLst/>
              <a:gdLst>
                <a:gd name="connsiteX0" fmla="*/ 183 w 44450"/>
                <a:gd name="connsiteY0" fmla="*/ 107 h 12700"/>
                <a:gd name="connsiteX1" fmla="*/ 44633 w 44450"/>
                <a:gd name="connsiteY1" fmla="*/ 107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" h="12700">
                  <a:moveTo>
                    <a:pt x="183" y="107"/>
                  </a:moveTo>
                  <a:lnTo>
                    <a:pt x="44633" y="107"/>
                  </a:lnTo>
                </a:path>
              </a:pathLst>
            </a:custGeom>
            <a:solidFill>
              <a:srgbClr val="000000"/>
            </a:solidFill>
            <a:ln w="10160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sz="7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7D8E5D-7BDA-D540-9080-33DC1E71F19E}"/>
                </a:ext>
              </a:extLst>
            </p:cNvPr>
            <p:cNvSpPr txBox="1"/>
            <p:nvPr/>
          </p:nvSpPr>
          <p:spPr>
            <a:xfrm>
              <a:off x="4336090" y="4003189"/>
              <a:ext cx="2802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100</a:t>
              </a:r>
              <a:endParaRPr lang="ko-KR" altLang="en-US" sz="7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FA9E7BC-F306-DFA6-A50E-D70FEA95A79C}"/>
                </a:ext>
              </a:extLst>
            </p:cNvPr>
            <p:cNvSpPr txBox="1"/>
            <p:nvPr/>
          </p:nvSpPr>
          <p:spPr>
            <a:xfrm>
              <a:off x="4336090" y="5179046"/>
              <a:ext cx="3211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455A91D-43F6-0A4F-344F-730532D90B6D}"/>
                </a:ext>
              </a:extLst>
            </p:cNvPr>
            <p:cNvCxnSpPr>
              <a:stCxn id="86" idx="0"/>
              <a:endCxn id="89" idx="0"/>
            </p:cNvCxnSpPr>
            <p:nvPr/>
          </p:nvCxnSpPr>
          <p:spPr>
            <a:xfrm flipH="1">
              <a:off x="2251138" y="4095898"/>
              <a:ext cx="1165" cy="115020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88D6D29-1DFD-8BEC-923C-82909C9B71AD}"/>
                </a:ext>
              </a:extLst>
            </p:cNvPr>
            <p:cNvSpPr txBox="1"/>
            <p:nvPr/>
          </p:nvSpPr>
          <p:spPr>
            <a:xfrm>
              <a:off x="2036354" y="5092484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B653F9DA-AD64-DB6D-4B62-79A9D5612FD1}"/>
                </a:ext>
              </a:extLst>
            </p:cNvPr>
            <p:cNvCxnSpPr>
              <a:cxnSpLocks/>
              <a:stCxn id="80" idx="0"/>
              <a:endCxn id="80" idx="2"/>
            </p:cNvCxnSpPr>
            <p:nvPr/>
          </p:nvCxnSpPr>
          <p:spPr>
            <a:xfrm>
              <a:off x="6335642" y="4351172"/>
              <a:ext cx="0" cy="8667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DCA2D6-0327-3885-929E-6F884344175F}"/>
                </a:ext>
              </a:extLst>
            </p:cNvPr>
            <p:cNvSpPr txBox="1"/>
            <p:nvPr/>
          </p:nvSpPr>
          <p:spPr>
            <a:xfrm>
              <a:off x="6095991" y="5060152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E81FB19C-11FE-8684-F88E-D22AB13371D1}"/>
                </a:ext>
              </a:extLst>
            </p:cNvPr>
            <p:cNvCxnSpPr>
              <a:cxnSpLocks/>
              <a:stCxn id="81" idx="0"/>
              <a:endCxn id="81" idx="2"/>
            </p:cNvCxnSpPr>
            <p:nvPr/>
          </p:nvCxnSpPr>
          <p:spPr>
            <a:xfrm>
              <a:off x="6335642" y="2999912"/>
              <a:ext cx="0" cy="8679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835AB4-3038-7F8F-F310-0DCA16419A50}"/>
                </a:ext>
              </a:extLst>
            </p:cNvPr>
            <p:cNvSpPr txBox="1"/>
            <p:nvPr/>
          </p:nvSpPr>
          <p:spPr>
            <a:xfrm>
              <a:off x="6095991" y="3720454"/>
              <a:ext cx="722233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kern="1200" dirty="0">
                  <a:solidFill>
                    <a:srgbClr val="FF0000"/>
                  </a:solidFill>
                  <a:latin typeface="맑은 고딕"/>
                  <a:ea typeface="맑은 고딕" panose="020B0503020000020004" pitchFamily="50" charset="-127"/>
                  <a:cs typeface="+mn-cs"/>
                </a:rPr>
                <a:t>Slip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p:pic>
          <p:nvPicPr>
            <p:cNvPr id="116" name="Picture 2" descr="2F-85 Grippers (Robotiq) | 3D CAD Model Library | GrabCAD">
              <a:extLst>
                <a:ext uri="{FF2B5EF4-FFF2-40B4-BE49-F238E27FC236}">
                  <a16:creationId xmlns:a16="http://schemas.microsoft.com/office/drawing/2014/main" id="{13661CCA-1A2B-C878-988B-9CE62CC8B0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82" r="16089" b="20443"/>
            <a:stretch/>
          </p:blipFill>
          <p:spPr bwMode="auto">
            <a:xfrm rot="10800000">
              <a:off x="1442779" y="2936224"/>
              <a:ext cx="727201" cy="69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7" name="3D 모델 116" descr="Dark Gray Sphere">
                  <a:extLst>
                    <a:ext uri="{FF2B5EF4-FFF2-40B4-BE49-F238E27FC236}">
                      <a16:creationId xmlns:a16="http://schemas.microsoft.com/office/drawing/2014/main" id="{46C52948-CA03-DCD2-CB53-A8617DF8D5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36495970"/>
                    </p:ext>
                  </p:extLst>
                </p:nvPr>
              </p:nvGraphicFramePr>
              <p:xfrm>
                <a:off x="1607876" y="3273883"/>
                <a:ext cx="390407" cy="390407"/>
              </p:xfrm>
              <a:graphic>
                <a:graphicData uri="http://schemas.microsoft.com/office/drawing/2017/model3d">
                  <am3d:model3d r:embed="rId12">
                    <am3d:spPr>
                      <a:xfrm>
                        <a:off x="0" y="0"/>
                        <a:ext cx="390407" cy="390407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41219" ay="220587" az="757281"/>
                      <am3d:postTrans dx="0" dy="0" dz="0"/>
                    </am3d:trans>
                    <am3d:raster rName="Office3DRenderer" rVer="16.0.8326">
                      <am3d:blip r:embed="rId13"/>
                    </am3d:raster>
                    <am3d:objViewport viewportSz="5888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7" name="3D 모델 116" descr="Dark Gray Sphere">
                  <a:extLst>
                    <a:ext uri="{FF2B5EF4-FFF2-40B4-BE49-F238E27FC236}">
                      <a16:creationId xmlns:a16="http://schemas.microsoft.com/office/drawing/2014/main" id="{46C52948-CA03-DCD2-CB53-A8617DF8D5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552" y="2998937"/>
                  <a:ext cx="438468" cy="43846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8" name="화살표: 아래쪽 117">
              <a:extLst>
                <a:ext uri="{FF2B5EF4-FFF2-40B4-BE49-F238E27FC236}">
                  <a16:creationId xmlns:a16="http://schemas.microsoft.com/office/drawing/2014/main" id="{1503ABBF-C31B-A872-DFD1-E9B1BFC34D30}"/>
                </a:ext>
              </a:extLst>
            </p:cNvPr>
            <p:cNvSpPr/>
            <p:nvPr/>
          </p:nvSpPr>
          <p:spPr>
            <a:xfrm>
              <a:off x="1691633" y="3581212"/>
              <a:ext cx="205362" cy="29497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RA – Slip object</a:t>
            </a:r>
          </a:p>
        </p:txBody>
      </p:sp>
    </p:spTree>
    <p:extLst>
      <p:ext uri="{BB962C8B-B14F-4D97-AF65-F5344CB8AC3E}">
        <p14:creationId xmlns:p14="http://schemas.microsoft.com/office/powerpoint/2010/main" val="65457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Google Shape;168;p4">
            <a:extLst>
              <a:ext uri="{FF2B5EF4-FFF2-40B4-BE49-F238E27FC236}">
                <a16:creationId xmlns:a16="http://schemas.microsoft.com/office/drawing/2014/main" id="{53EDEE6A-10E7-B9E2-2476-AC525959E0ED}"/>
              </a:ext>
            </a:extLst>
          </p:cNvPr>
          <p:cNvSpPr>
            <a:spLocks/>
          </p:cNvSpPr>
          <p:nvPr/>
        </p:nvSpPr>
        <p:spPr>
          <a:xfrm>
            <a:off x="4822326" y="1236935"/>
            <a:ext cx="4018846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10;p4">
            <a:extLst>
              <a:ext uri="{FF2B5EF4-FFF2-40B4-BE49-F238E27FC236}">
                <a16:creationId xmlns:a16="http://schemas.microsoft.com/office/drawing/2014/main" id="{2C05D736-782D-09AA-742B-0546B428B902}"/>
              </a:ext>
            </a:extLst>
          </p:cNvPr>
          <p:cNvSpPr>
            <a:spLocks/>
          </p:cNvSpPr>
          <p:nvPr/>
        </p:nvSpPr>
        <p:spPr>
          <a:xfrm>
            <a:off x="4819469" y="1175243"/>
            <a:ext cx="4024831" cy="28222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Baseline correction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885E2864-5560-AEE0-4E17-622204B6C530}"/>
              </a:ext>
            </a:extLst>
          </p:cNvPr>
          <p:cNvSpPr>
            <a:spLocks/>
          </p:cNvSpPr>
          <p:nvPr/>
        </p:nvSpPr>
        <p:spPr>
          <a:xfrm>
            <a:off x="299700" y="1236935"/>
            <a:ext cx="4017323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AE1DE1EF-928F-2B84-FC93-CEDFA17790BB}"/>
              </a:ext>
            </a:extLst>
          </p:cNvPr>
          <p:cNvSpPr>
            <a:spLocks/>
          </p:cNvSpPr>
          <p:nvPr/>
        </p:nvSpPr>
        <p:spPr>
          <a:xfrm>
            <a:off x="298902" y="1172577"/>
            <a:ext cx="4018846" cy="28222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Baseline of sensor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GELSIGHT DIGIT Sensor</a:t>
            </a:r>
          </a:p>
        </p:txBody>
      </p:sp>
      <p:pic>
        <p:nvPicPr>
          <p:cNvPr id="6" name="그림 5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E8C91D55-89E1-20F2-060A-D6CA0019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94" y="1600448"/>
            <a:ext cx="1013099" cy="14629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C72E664-1DBD-ACBE-C7D8-7F59A1E09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608" y="1600448"/>
            <a:ext cx="2059813" cy="170218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9D442A-385D-1C46-1798-F28152403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47" y="3508533"/>
            <a:ext cx="3019060" cy="847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BF48AC1-F1B8-BC22-65A0-B8D018881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48" y="4382612"/>
            <a:ext cx="3019060" cy="8472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B333862-C1F0-7013-14B9-A41DCCEDF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701" y="5219170"/>
            <a:ext cx="3081306" cy="8472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BC1AF8B-15BC-F95D-9C44-6369B68B8603}"/>
              </a:ext>
            </a:extLst>
          </p:cNvPr>
          <p:cNvSpPr txBox="1"/>
          <p:nvPr/>
        </p:nvSpPr>
        <p:spPr>
          <a:xfrm rot="16200000">
            <a:off x="476255" y="3712622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026B61-EAC4-7023-FB2B-97B4FD4C2936}"/>
              </a:ext>
            </a:extLst>
          </p:cNvPr>
          <p:cNvSpPr txBox="1"/>
          <p:nvPr/>
        </p:nvSpPr>
        <p:spPr>
          <a:xfrm rot="16200000">
            <a:off x="476254" y="4586701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B678E-53F8-E797-EE5B-81EBE768F09B}"/>
              </a:ext>
            </a:extLst>
          </p:cNvPr>
          <p:cNvSpPr txBox="1"/>
          <p:nvPr/>
        </p:nvSpPr>
        <p:spPr>
          <a:xfrm rot="16200000">
            <a:off x="476255" y="5423259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83" name="그림 82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89E43F1A-95FD-2261-91D9-32CAAC30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905" y="1629682"/>
            <a:ext cx="1013099" cy="146295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FF54277-23A5-F7E1-B9A9-2004EFC1D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681" y="1621301"/>
            <a:ext cx="2059813" cy="170218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3855CEB1-9AED-0C5C-85DE-14009C676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437" y="3508533"/>
            <a:ext cx="3019057" cy="84727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B513845A-5F31-B7A9-ED2C-CB1CE0048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437" y="4382612"/>
            <a:ext cx="3019057" cy="847273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68CCCF91-A0C6-79C2-FE04-C7708B0F8A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313" y="5219170"/>
            <a:ext cx="3081305" cy="847273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2151652B-C739-B071-A5AA-04B2A268E264}"/>
              </a:ext>
            </a:extLst>
          </p:cNvPr>
          <p:cNvSpPr txBox="1"/>
          <p:nvPr/>
        </p:nvSpPr>
        <p:spPr>
          <a:xfrm rot="16200000">
            <a:off x="5013490" y="3712622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8B0AD-114D-EBB2-4855-1FA6DDCC5323}"/>
              </a:ext>
            </a:extLst>
          </p:cNvPr>
          <p:cNvSpPr txBox="1"/>
          <p:nvPr/>
        </p:nvSpPr>
        <p:spPr>
          <a:xfrm rot="16200000">
            <a:off x="5013489" y="4492626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D8EE38-57B1-E7BC-5855-57E1F45C4825}"/>
              </a:ext>
            </a:extLst>
          </p:cNvPr>
          <p:cNvSpPr txBox="1"/>
          <p:nvPr/>
        </p:nvSpPr>
        <p:spPr>
          <a:xfrm rot="16200000">
            <a:off x="5013490" y="5423259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1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1" name="Google Shape;168;p4">
            <a:extLst>
              <a:ext uri="{FF2B5EF4-FFF2-40B4-BE49-F238E27FC236}">
                <a16:creationId xmlns:a16="http://schemas.microsoft.com/office/drawing/2014/main" id="{53EDEE6A-10E7-B9E2-2476-AC525959E0ED}"/>
              </a:ext>
            </a:extLst>
          </p:cNvPr>
          <p:cNvSpPr>
            <a:spLocks/>
          </p:cNvSpPr>
          <p:nvPr/>
        </p:nvSpPr>
        <p:spPr>
          <a:xfrm>
            <a:off x="4822326" y="1236935"/>
            <a:ext cx="4018846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10;p4">
            <a:extLst>
              <a:ext uri="{FF2B5EF4-FFF2-40B4-BE49-F238E27FC236}">
                <a16:creationId xmlns:a16="http://schemas.microsoft.com/office/drawing/2014/main" id="{2C05D736-782D-09AA-742B-0546B428B902}"/>
              </a:ext>
            </a:extLst>
          </p:cNvPr>
          <p:cNvSpPr>
            <a:spLocks/>
          </p:cNvSpPr>
          <p:nvPr/>
        </p:nvSpPr>
        <p:spPr>
          <a:xfrm>
            <a:off x="4819469" y="1175243"/>
            <a:ext cx="4024831" cy="28222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Horizontal stimulation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4">
            <a:extLst>
              <a:ext uri="{FF2B5EF4-FFF2-40B4-BE49-F238E27FC236}">
                <a16:creationId xmlns:a16="http://schemas.microsoft.com/office/drawing/2014/main" id="{885E2864-5560-AEE0-4E17-622204B6C530}"/>
              </a:ext>
            </a:extLst>
          </p:cNvPr>
          <p:cNvSpPr>
            <a:spLocks/>
          </p:cNvSpPr>
          <p:nvPr/>
        </p:nvSpPr>
        <p:spPr>
          <a:xfrm>
            <a:off x="299700" y="1236935"/>
            <a:ext cx="4017323" cy="5051180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10;p4">
            <a:extLst>
              <a:ext uri="{FF2B5EF4-FFF2-40B4-BE49-F238E27FC236}">
                <a16:creationId xmlns:a16="http://schemas.microsoft.com/office/drawing/2014/main" id="{AE1DE1EF-928F-2B84-FC93-CEDFA17790BB}"/>
              </a:ext>
            </a:extLst>
          </p:cNvPr>
          <p:cNvSpPr>
            <a:spLocks/>
          </p:cNvSpPr>
          <p:nvPr/>
        </p:nvSpPr>
        <p:spPr>
          <a:xfrm>
            <a:off x="298902" y="1172577"/>
            <a:ext cx="4018846" cy="28222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Pencil stimulation</a:t>
            </a:r>
            <a:endParaRPr lang="ko-KR" altLang="en-US"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FC0FD9-277E-FC3C-C0B9-9AC70B9ABD4C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A1939F-EFC0-199C-56CB-6E0FA027DA1D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660A75-3FC0-6D7B-EB57-A642BE6CF89A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8" name="Google Shape;115;p3">
            <a:extLst>
              <a:ext uri="{FF2B5EF4-FFF2-40B4-BE49-F238E27FC236}">
                <a16:creationId xmlns:a16="http://schemas.microsoft.com/office/drawing/2014/main" id="{45E1A450-AD61-CC29-6073-6346C4095174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GELSIGHT DIGIT Sensor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C1AF8B-15BC-F95D-9C44-6369B68B8603}"/>
              </a:ext>
            </a:extLst>
          </p:cNvPr>
          <p:cNvSpPr txBox="1"/>
          <p:nvPr/>
        </p:nvSpPr>
        <p:spPr>
          <a:xfrm rot="16200000">
            <a:off x="476255" y="3843987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026B61-EAC4-7023-FB2B-97B4FD4C2936}"/>
              </a:ext>
            </a:extLst>
          </p:cNvPr>
          <p:cNvSpPr txBox="1"/>
          <p:nvPr/>
        </p:nvSpPr>
        <p:spPr>
          <a:xfrm rot="16200000">
            <a:off x="476254" y="4697424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3B678E-53F8-E797-EE5B-81EBE768F09B}"/>
              </a:ext>
            </a:extLst>
          </p:cNvPr>
          <p:cNvSpPr txBox="1"/>
          <p:nvPr/>
        </p:nvSpPr>
        <p:spPr>
          <a:xfrm rot="16200000">
            <a:off x="476255" y="5566938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FF0A8-95F4-6F44-CC98-3075E091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07" y="1600448"/>
            <a:ext cx="2059814" cy="1702184"/>
          </a:xfrm>
          <a:prstGeom prst="rect">
            <a:avLst/>
          </a:prstGeom>
        </p:spPr>
      </p:pic>
      <p:pic>
        <p:nvPicPr>
          <p:cNvPr id="7" name="그림 6" descr="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53AA6C8A-EC85-AE86-1E4A-3481DE47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95" y="1627294"/>
            <a:ext cx="999355" cy="1443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CD5E77-6263-07AE-42D8-8C33E0BD0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74" y="3610032"/>
            <a:ext cx="2986847" cy="8382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6C62F2D-09DC-680E-92BA-33F8A3655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573" y="4477537"/>
            <a:ext cx="2986847" cy="8382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1367BAF-469A-E608-70FA-B06B56F8C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988" y="5345042"/>
            <a:ext cx="3048432" cy="8382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460069F-8561-1848-01B8-8B850396D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536" y="1617180"/>
            <a:ext cx="2059814" cy="17021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9ECE52-69F4-8237-6EAD-655AC3450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764" y="3610032"/>
            <a:ext cx="3027843" cy="84973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A94772-40DE-2F6E-3E87-F2E6F99675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9764" y="4447574"/>
            <a:ext cx="3027843" cy="8497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3673600-12C3-260D-B610-032722ABEE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8549" y="5297313"/>
            <a:ext cx="3090272" cy="8497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4672E7-B5CF-345F-CC98-07A11AC9760F}"/>
              </a:ext>
            </a:extLst>
          </p:cNvPr>
          <p:cNvSpPr txBox="1"/>
          <p:nvPr/>
        </p:nvSpPr>
        <p:spPr>
          <a:xfrm rot="16200000">
            <a:off x="4998204" y="3843987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4AA86A-36F5-0DFB-78BE-96617BA087BC}"/>
              </a:ext>
            </a:extLst>
          </p:cNvPr>
          <p:cNvSpPr txBox="1"/>
          <p:nvPr/>
        </p:nvSpPr>
        <p:spPr>
          <a:xfrm rot="16200000">
            <a:off x="4998203" y="4697424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20656D-198C-2553-19CD-11549FEE440B}"/>
              </a:ext>
            </a:extLst>
          </p:cNvPr>
          <p:cNvSpPr txBox="1"/>
          <p:nvPr/>
        </p:nvSpPr>
        <p:spPr>
          <a:xfrm rot="16200000">
            <a:off x="4998204" y="5566938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tx1"/>
                </a:solidFill>
              </a:rPr>
              <a:t>CN</a:t>
            </a:r>
            <a:endParaRPr lang="ko-KR" altLang="en-US" sz="825" b="1" dirty="0">
              <a:solidFill>
                <a:schemeClr val="tx1"/>
              </a:solidFill>
            </a:endParaRPr>
          </a:p>
        </p:txBody>
      </p:sp>
      <p:pic>
        <p:nvPicPr>
          <p:cNvPr id="43" name="그림 42" descr="텍스트, 스크린샷, 블랙이(가) 표시된 사진&#10;&#10;자동 생성된 설명">
            <a:extLst>
              <a:ext uri="{FF2B5EF4-FFF2-40B4-BE49-F238E27FC236}">
                <a16:creationId xmlns:a16="http://schemas.microsoft.com/office/drawing/2014/main" id="{559EE059-1F91-6A39-C308-1498459FA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7827" y="1643971"/>
            <a:ext cx="1025059" cy="148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517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study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F31EE1-08EE-668E-8C26-267939A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79" y="3754120"/>
            <a:ext cx="3905042" cy="2826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44CB5-7C6D-2A4A-85F3-A89B1F956CB7}"/>
              </a:ext>
            </a:extLst>
          </p:cNvPr>
          <p:cNvSpPr txBox="1"/>
          <p:nvPr/>
        </p:nvSpPr>
        <p:spPr>
          <a:xfrm>
            <a:off x="206619" y="1208942"/>
            <a:ext cx="8895471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Synaptic delay </a:t>
            </a:r>
            <a:r>
              <a:rPr lang="ko-KR" altLang="en-US" dirty="0"/>
              <a:t>최적화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Output layer</a:t>
            </a:r>
            <a:r>
              <a:rPr lang="ko-KR" altLang="en-US" dirty="0"/>
              <a:t>로 부터 </a:t>
            </a:r>
            <a:r>
              <a:rPr lang="en-US" altLang="ko-KR" dirty="0"/>
              <a:t>decoding</a:t>
            </a:r>
            <a:r>
              <a:rPr lang="ko-KR" altLang="en-US" dirty="0"/>
              <a:t>된 </a:t>
            </a:r>
            <a:r>
              <a:rPr lang="en-US" altLang="ko-KR" dirty="0"/>
              <a:t>tactile feature</a:t>
            </a:r>
            <a:r>
              <a:rPr lang="ko-KR" altLang="en-US" dirty="0"/>
              <a:t>들을 어떻게 </a:t>
            </a:r>
            <a:r>
              <a:rPr lang="ko-KR" altLang="en-US" b="1" dirty="0"/>
              <a:t>통합</a:t>
            </a:r>
            <a:r>
              <a:rPr lang="ko-KR" altLang="en-US" dirty="0"/>
              <a:t>하여 로봇에 전달 할 것인가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strike="sngStrike" dirty="0"/>
              <a:t>- Tactile feature layer </a:t>
            </a:r>
            <a:r>
              <a:rPr lang="ko-KR" altLang="en-US" strike="sngStrike" dirty="0"/>
              <a:t>이 후 </a:t>
            </a:r>
            <a:r>
              <a:rPr lang="en-US" altLang="ko-KR" b="1" strike="sngStrike" dirty="0"/>
              <a:t>STDP</a:t>
            </a:r>
            <a:r>
              <a:rPr lang="ko-KR" altLang="en-US" b="1" strike="sngStrike" dirty="0"/>
              <a:t>를 이용한 </a:t>
            </a:r>
            <a:r>
              <a:rPr lang="en-US" altLang="ko-KR" b="1" strike="sngStrike" dirty="0"/>
              <a:t>Object 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물리적 특성을 정성적으로 파악할 수 있는 방법을 통해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ANN</a:t>
            </a:r>
            <a:r>
              <a:rPr lang="ko-KR" altLang="en-US" dirty="0"/>
              <a:t>과 비교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Online SNN </a:t>
            </a:r>
            <a:r>
              <a:rPr lang="ko-KR" altLang="en-US" dirty="0"/>
              <a:t>환경에서의 </a:t>
            </a:r>
            <a:r>
              <a:rPr lang="en-US" altLang="ko-KR" dirty="0"/>
              <a:t>reaction time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EE7BDA-5897-7FBB-7D30-9E3902E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5" y="3754120"/>
            <a:ext cx="4160885" cy="2930710"/>
          </a:xfrm>
          <a:prstGeom prst="rect">
            <a:avLst/>
          </a:prstGeom>
        </p:spPr>
      </p:pic>
      <p:graphicFrame>
        <p:nvGraphicFramePr>
          <p:cNvPr id="17" name="표 1113">
            <a:extLst>
              <a:ext uri="{FF2B5EF4-FFF2-40B4-BE49-F238E27FC236}">
                <a16:creationId xmlns:a16="http://schemas.microsoft.com/office/drawing/2014/main" id="{929CA1A2-E389-D16F-0A25-8A0FA3A711E2}"/>
              </a:ext>
            </a:extLst>
          </p:cNvPr>
          <p:cNvGraphicFramePr>
            <a:graphicFrameLocks noGrp="1"/>
          </p:cNvGraphicFramePr>
          <p:nvPr/>
        </p:nvGraphicFramePr>
        <p:xfrm>
          <a:off x="26855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8" name="표 1113">
            <a:extLst>
              <a:ext uri="{FF2B5EF4-FFF2-40B4-BE49-F238E27FC236}">
                <a16:creationId xmlns:a16="http://schemas.microsoft.com/office/drawing/2014/main" id="{DFF8DAA1-AAA4-98EC-00E7-E9DC72B1D6B6}"/>
              </a:ext>
            </a:extLst>
          </p:cNvPr>
          <p:cNvGraphicFramePr>
            <a:graphicFrameLocks noGrp="1"/>
          </p:cNvGraphicFramePr>
          <p:nvPr/>
        </p:nvGraphicFramePr>
        <p:xfrm>
          <a:off x="36761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9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445605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Biomimetic 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553DE3B-DAE6-CD35-E97A-8ABF08BF83C4}"/>
              </a:ext>
            </a:extLst>
          </p:cNvPr>
          <p:cNvGrpSpPr/>
          <p:nvPr/>
        </p:nvGrpSpPr>
        <p:grpSpPr>
          <a:xfrm>
            <a:off x="4909510" y="2542502"/>
            <a:ext cx="2100074" cy="3203618"/>
            <a:chOff x="6729517" y="1953825"/>
            <a:chExt cx="2100074" cy="3203618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2861807-9966-AF24-2F02-497F68618CB7}"/>
                </a:ext>
              </a:extLst>
            </p:cNvPr>
            <p:cNvCxnSpPr>
              <a:cxnSpLocks/>
              <a:stCxn id="33" idx="3"/>
              <a:endCxn id="1068" idx="1"/>
            </p:cNvCxnSpPr>
            <p:nvPr/>
          </p:nvCxnSpPr>
          <p:spPr>
            <a:xfrm flipV="1">
              <a:off x="6732428" y="1953825"/>
              <a:ext cx="1263170" cy="63322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08AAB5-E6ED-9933-FEEB-910D54A1F04C}"/>
                </a:ext>
              </a:extLst>
            </p:cNvPr>
            <p:cNvCxnSpPr>
              <a:cxnSpLocks/>
              <a:stCxn id="53" idx="3"/>
              <a:endCxn id="1060" idx="1"/>
            </p:cNvCxnSpPr>
            <p:nvPr/>
          </p:nvCxnSpPr>
          <p:spPr>
            <a:xfrm flipV="1">
              <a:off x="6729517" y="2996126"/>
              <a:ext cx="2100074" cy="98715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A04A1EE-96EF-71B7-BF4D-49C5E53E54A2}"/>
                </a:ext>
              </a:extLst>
            </p:cNvPr>
            <p:cNvCxnSpPr>
              <a:cxnSpLocks/>
              <a:stCxn id="53" idx="3"/>
              <a:endCxn id="1069" idx="1"/>
            </p:cNvCxnSpPr>
            <p:nvPr/>
          </p:nvCxnSpPr>
          <p:spPr>
            <a:xfrm flipV="1">
              <a:off x="6729517" y="2508099"/>
              <a:ext cx="526060" cy="147517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54E11F7-C767-9231-E334-A4169EB311B9}"/>
                </a:ext>
              </a:extLst>
            </p:cNvPr>
            <p:cNvCxnSpPr>
              <a:cxnSpLocks/>
              <a:stCxn id="53" idx="3"/>
              <a:endCxn id="1068" idx="1"/>
            </p:cNvCxnSpPr>
            <p:nvPr/>
          </p:nvCxnSpPr>
          <p:spPr>
            <a:xfrm flipV="1">
              <a:off x="6729517" y="1953825"/>
              <a:ext cx="1266081" cy="202945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83F15A0-11AC-4005-0402-446B7ECEB6D3}"/>
                </a:ext>
              </a:extLst>
            </p:cNvPr>
            <p:cNvCxnSpPr>
              <a:cxnSpLocks/>
              <a:stCxn id="33" idx="3"/>
              <a:endCxn id="1060" idx="1"/>
            </p:cNvCxnSpPr>
            <p:nvPr/>
          </p:nvCxnSpPr>
          <p:spPr>
            <a:xfrm>
              <a:off x="6732428" y="2587045"/>
              <a:ext cx="2097163" cy="40908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F803C15-3867-E5A0-A2F0-F60164A98F6E}"/>
                </a:ext>
              </a:extLst>
            </p:cNvPr>
            <p:cNvCxnSpPr>
              <a:cxnSpLocks/>
              <a:stCxn id="33" idx="3"/>
              <a:endCxn id="1061" idx="1"/>
            </p:cNvCxnSpPr>
            <p:nvPr/>
          </p:nvCxnSpPr>
          <p:spPr>
            <a:xfrm>
              <a:off x="6732428" y="2587045"/>
              <a:ext cx="1357143" cy="100399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D7B1F2A-29CA-23E5-41B6-815A38910828}"/>
                </a:ext>
              </a:extLst>
            </p:cNvPr>
            <p:cNvCxnSpPr>
              <a:cxnSpLocks/>
              <a:stCxn id="53" idx="3"/>
              <a:endCxn id="1061" idx="1"/>
            </p:cNvCxnSpPr>
            <p:nvPr/>
          </p:nvCxnSpPr>
          <p:spPr>
            <a:xfrm flipV="1">
              <a:off x="6729517" y="3591040"/>
              <a:ext cx="1360054" cy="39223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11EC77B-7037-69C6-C1A0-D487DB2D7F01}"/>
                </a:ext>
              </a:extLst>
            </p:cNvPr>
            <p:cNvCxnSpPr>
              <a:cxnSpLocks/>
              <a:stCxn id="33" idx="3"/>
              <a:endCxn id="1054" idx="1"/>
            </p:cNvCxnSpPr>
            <p:nvPr/>
          </p:nvCxnSpPr>
          <p:spPr>
            <a:xfrm>
              <a:off x="6732428" y="2587045"/>
              <a:ext cx="524100" cy="257039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EB66E52-DEC3-4EB9-1410-ACE53FF032BB}"/>
                </a:ext>
              </a:extLst>
            </p:cNvPr>
            <p:cNvCxnSpPr>
              <a:cxnSpLocks/>
              <a:stCxn id="53" idx="3"/>
              <a:endCxn id="1054" idx="1"/>
            </p:cNvCxnSpPr>
            <p:nvPr/>
          </p:nvCxnSpPr>
          <p:spPr>
            <a:xfrm>
              <a:off x="6729517" y="3983277"/>
              <a:ext cx="527011" cy="117416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D3B0678-1299-84FE-5E7C-1237AB75404C}"/>
                </a:ext>
              </a:extLst>
            </p:cNvPr>
            <p:cNvCxnSpPr>
              <a:cxnSpLocks/>
              <a:stCxn id="53" idx="3"/>
              <a:endCxn id="1051" idx="1"/>
            </p:cNvCxnSpPr>
            <p:nvPr/>
          </p:nvCxnSpPr>
          <p:spPr>
            <a:xfrm>
              <a:off x="6729517" y="3983277"/>
              <a:ext cx="1283966" cy="60973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30BFEE5-BBFC-AE8A-D506-AB0AD4F9F82B}"/>
                </a:ext>
              </a:extLst>
            </p:cNvPr>
            <p:cNvCxnSpPr>
              <a:cxnSpLocks/>
              <a:stCxn id="33" idx="3"/>
              <a:endCxn id="1059" idx="3"/>
            </p:cNvCxnSpPr>
            <p:nvPr/>
          </p:nvCxnSpPr>
          <p:spPr>
            <a:xfrm>
              <a:off x="6732428" y="2587045"/>
              <a:ext cx="1326277" cy="202006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06E562-4038-25B1-BCCE-74E6CF9D2A1D}"/>
                </a:ext>
              </a:extLst>
            </p:cNvPr>
            <p:cNvCxnSpPr>
              <a:cxnSpLocks/>
              <a:stCxn id="33" idx="3"/>
              <a:endCxn id="1069" idx="1"/>
            </p:cNvCxnSpPr>
            <p:nvPr/>
          </p:nvCxnSpPr>
          <p:spPr>
            <a:xfrm flipV="1">
              <a:off x="6732428" y="2508099"/>
              <a:ext cx="523149" cy="7894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2E88991-44AC-CEB4-7A85-5611D13CDE48}"/>
              </a:ext>
            </a:extLst>
          </p:cNvPr>
          <p:cNvCxnSpPr>
            <a:cxnSpLocks/>
          </p:cNvCxnSpPr>
          <p:nvPr/>
        </p:nvCxnSpPr>
        <p:spPr>
          <a:xfrm>
            <a:off x="2997298" y="2027654"/>
            <a:ext cx="0" cy="3865442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B0E45DE-22CE-051E-3C39-4EA4DC55B936}"/>
              </a:ext>
            </a:extLst>
          </p:cNvPr>
          <p:cNvCxnSpPr>
            <a:cxnSpLocks/>
          </p:cNvCxnSpPr>
          <p:nvPr/>
        </p:nvCxnSpPr>
        <p:spPr>
          <a:xfrm>
            <a:off x="5167532" y="2027654"/>
            <a:ext cx="0" cy="3865442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801EB23C-E9B5-2D86-A3E8-4A2F2507A5E4}"/>
              </a:ext>
            </a:extLst>
          </p:cNvPr>
          <p:cNvSpPr/>
          <p:nvPr/>
        </p:nvSpPr>
        <p:spPr>
          <a:xfrm>
            <a:off x="1931292" y="3636580"/>
            <a:ext cx="214166" cy="1390650"/>
          </a:xfrm>
          <a:prstGeom prst="leftBrace">
            <a:avLst/>
          </a:prstGeom>
          <a:ln w="28575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0DA0F4-4DA7-D79C-BB0C-BFF2EEC66DEE}"/>
              </a:ext>
            </a:extLst>
          </p:cNvPr>
          <p:cNvSpPr txBox="1"/>
          <p:nvPr/>
        </p:nvSpPr>
        <p:spPr>
          <a:xfrm>
            <a:off x="2112909" y="3165741"/>
            <a:ext cx="81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</a:rPr>
              <a:t>SA - 1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12684-C97A-3C04-046B-230235D407F1}"/>
              </a:ext>
            </a:extLst>
          </p:cNvPr>
          <p:cNvSpPr txBox="1"/>
          <p:nvPr/>
        </p:nvSpPr>
        <p:spPr>
          <a:xfrm>
            <a:off x="2112909" y="5220733"/>
            <a:ext cx="81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RA - 1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EF82D5-6475-5E3F-E98A-61EE34156B09}"/>
              </a:ext>
            </a:extLst>
          </p:cNvPr>
          <p:cNvSpPr/>
          <p:nvPr/>
        </p:nvSpPr>
        <p:spPr>
          <a:xfrm>
            <a:off x="1049521" y="4116608"/>
            <a:ext cx="955342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Sensor signal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484924-811F-9E08-A9DE-5F344D4626AA}"/>
              </a:ext>
            </a:extLst>
          </p:cNvPr>
          <p:cNvSpPr/>
          <p:nvPr/>
        </p:nvSpPr>
        <p:spPr>
          <a:xfrm>
            <a:off x="2102171" y="3460375"/>
            <a:ext cx="839322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Afferent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65150F-7C1B-527C-AB8A-ADA3032177CE}"/>
              </a:ext>
            </a:extLst>
          </p:cNvPr>
          <p:cNvSpPr/>
          <p:nvPr/>
        </p:nvSpPr>
        <p:spPr>
          <a:xfrm>
            <a:off x="3850742" y="3005180"/>
            <a:ext cx="106167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Projection Neuron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0B1EDE-8248-7DAD-A766-3A619BA24120}"/>
              </a:ext>
            </a:extLst>
          </p:cNvPr>
          <p:cNvSpPr/>
          <p:nvPr/>
        </p:nvSpPr>
        <p:spPr>
          <a:xfrm>
            <a:off x="3108015" y="3825771"/>
            <a:ext cx="1180894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Interneuron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A27B1E0-FB46-A9F2-2FE4-5A4EB1F53DF8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2941493" y="3175722"/>
            <a:ext cx="909249" cy="45519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8566B41-F63C-0778-DEDC-A89B790CECE0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2941493" y="3630917"/>
            <a:ext cx="166522" cy="36539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8FC8E5F-94CF-A7EA-B03B-7F74064DF929}"/>
              </a:ext>
            </a:extLst>
          </p:cNvPr>
          <p:cNvCxnSpPr>
            <a:cxnSpLocks/>
            <a:stCxn id="35" idx="3"/>
            <a:endCxn id="1050" idx="4"/>
          </p:cNvCxnSpPr>
          <p:nvPr/>
        </p:nvCxnSpPr>
        <p:spPr>
          <a:xfrm flipV="1">
            <a:off x="4288909" y="3412744"/>
            <a:ext cx="63814" cy="583569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EB3943F3-B17B-2FAD-9566-AC2A12C987D9}"/>
              </a:ext>
            </a:extLst>
          </p:cNvPr>
          <p:cNvSpPr/>
          <p:nvPr/>
        </p:nvSpPr>
        <p:spPr>
          <a:xfrm rot="15152570">
            <a:off x="3797417" y="313204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9EFD0C3B-B3BA-F66B-99F2-856413634036}"/>
              </a:ext>
            </a:extLst>
          </p:cNvPr>
          <p:cNvSpPr/>
          <p:nvPr/>
        </p:nvSpPr>
        <p:spPr>
          <a:xfrm rot="19263866">
            <a:off x="3058866" y="393443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D02C77-974C-9B15-33AE-815DD2C29CB0}"/>
              </a:ext>
            </a:extLst>
          </p:cNvPr>
          <p:cNvSpPr/>
          <p:nvPr/>
        </p:nvSpPr>
        <p:spPr>
          <a:xfrm>
            <a:off x="2102171" y="4856607"/>
            <a:ext cx="839322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Afferent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79A1A3F-5B1E-D492-15C6-CA5DA734495F}"/>
              </a:ext>
            </a:extLst>
          </p:cNvPr>
          <p:cNvSpPr/>
          <p:nvPr/>
        </p:nvSpPr>
        <p:spPr>
          <a:xfrm>
            <a:off x="3847831" y="4401412"/>
            <a:ext cx="106167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Projection Neuron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B4BEB5-FF79-A939-A214-EEBE22934A9D}"/>
              </a:ext>
            </a:extLst>
          </p:cNvPr>
          <p:cNvSpPr/>
          <p:nvPr/>
        </p:nvSpPr>
        <p:spPr>
          <a:xfrm>
            <a:off x="3105104" y="5222003"/>
            <a:ext cx="1180894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Interneuron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7D5DC9C-AD3D-1167-CFA8-19558B58F3FA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2941493" y="4571954"/>
            <a:ext cx="906338" cy="45519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30D5991-BC95-FFCC-4228-9A84A5BDAD98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2941493" y="5027149"/>
            <a:ext cx="163611" cy="36539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5FF4842-2BAA-DC4C-4E44-0F0760BFF6BD}"/>
              </a:ext>
            </a:extLst>
          </p:cNvPr>
          <p:cNvCxnSpPr>
            <a:cxnSpLocks/>
            <a:stCxn id="54" idx="3"/>
            <a:endCxn id="1037" idx="4"/>
          </p:cNvCxnSpPr>
          <p:nvPr/>
        </p:nvCxnSpPr>
        <p:spPr>
          <a:xfrm flipV="1">
            <a:off x="4285998" y="4821768"/>
            <a:ext cx="56145" cy="57077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26" name="이등변 삼각형 1025">
            <a:extLst>
              <a:ext uri="{FF2B5EF4-FFF2-40B4-BE49-F238E27FC236}">
                <a16:creationId xmlns:a16="http://schemas.microsoft.com/office/drawing/2014/main" id="{DA31A3D7-3141-3409-A3E8-4B0554D9061E}"/>
              </a:ext>
            </a:extLst>
          </p:cNvPr>
          <p:cNvSpPr/>
          <p:nvPr/>
        </p:nvSpPr>
        <p:spPr>
          <a:xfrm rot="14751862">
            <a:off x="3790391" y="452473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28" name="이등변 삼각형 1027">
            <a:extLst>
              <a:ext uri="{FF2B5EF4-FFF2-40B4-BE49-F238E27FC236}">
                <a16:creationId xmlns:a16="http://schemas.microsoft.com/office/drawing/2014/main" id="{E70DDEB2-86BC-BEEC-752E-502D5278EE90}"/>
              </a:ext>
            </a:extLst>
          </p:cNvPr>
          <p:cNvSpPr/>
          <p:nvPr/>
        </p:nvSpPr>
        <p:spPr>
          <a:xfrm rot="19338243">
            <a:off x="3048753" y="532865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00DA90E-7E15-8DF8-C773-A8642E101E10}"/>
              </a:ext>
            </a:extLst>
          </p:cNvPr>
          <p:cNvSpPr txBox="1"/>
          <p:nvPr/>
        </p:nvSpPr>
        <p:spPr>
          <a:xfrm>
            <a:off x="1228355" y="1522757"/>
            <a:ext cx="15374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Periphery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Mechanoreceptors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Afferents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9128F5F-0054-2B4E-DDE6-1B8D7217F544}"/>
              </a:ext>
            </a:extLst>
          </p:cNvPr>
          <p:cNvSpPr txBox="1"/>
          <p:nvPr/>
        </p:nvSpPr>
        <p:spPr>
          <a:xfrm>
            <a:off x="3211360" y="1522757"/>
            <a:ext cx="181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Medulla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Cuneate Nucleus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64EFA386-CABA-FC0A-B395-A10AB8D11FA4}"/>
              </a:ext>
            </a:extLst>
          </p:cNvPr>
          <p:cNvSpPr txBox="1"/>
          <p:nvPr/>
        </p:nvSpPr>
        <p:spPr>
          <a:xfrm>
            <a:off x="5919815" y="1522757"/>
            <a:ext cx="181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Cortex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00" dirty="0"/>
              <a:t>Somatosensory Cortex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AAEE76C9-9224-CDD3-746A-055737F2AB01}"/>
              </a:ext>
            </a:extLst>
          </p:cNvPr>
          <p:cNvSpPr/>
          <p:nvPr/>
        </p:nvSpPr>
        <p:spPr>
          <a:xfrm>
            <a:off x="4296887" y="4731257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CCC5C466-16B5-C9E0-D46B-177146C14D63}"/>
              </a:ext>
            </a:extLst>
          </p:cNvPr>
          <p:cNvGrpSpPr/>
          <p:nvPr/>
        </p:nvGrpSpPr>
        <p:grpSpPr>
          <a:xfrm>
            <a:off x="1042906" y="2484951"/>
            <a:ext cx="1665453" cy="545935"/>
            <a:chOff x="2754116" y="1920389"/>
            <a:chExt cx="1519404" cy="545935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36365A3-D84D-0333-DCB5-5FEDFD47D828}"/>
                </a:ext>
              </a:extLst>
            </p:cNvPr>
            <p:cNvSpPr txBox="1"/>
            <p:nvPr/>
          </p:nvSpPr>
          <p:spPr>
            <a:xfrm>
              <a:off x="2916938" y="1920389"/>
              <a:ext cx="1356582" cy="431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/>
                <a:t>Excitatory synapse</a:t>
              </a:r>
            </a:p>
          </p:txBody>
        </p:sp>
        <p:sp>
          <p:nvSpPr>
            <p:cNvPr id="1041" name="이등변 삼각형 1040">
              <a:extLst>
                <a:ext uri="{FF2B5EF4-FFF2-40B4-BE49-F238E27FC236}">
                  <a16:creationId xmlns:a16="http://schemas.microsoft.com/office/drawing/2014/main" id="{F7DA0112-B8C2-50D8-5AFE-C2BAC0ACB91B}"/>
                </a:ext>
              </a:extLst>
            </p:cNvPr>
            <p:cNvSpPr/>
            <p:nvPr/>
          </p:nvSpPr>
          <p:spPr>
            <a:xfrm rot="10800000">
              <a:off x="2754116" y="1994597"/>
              <a:ext cx="118446" cy="10188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FEEA18BA-0BF5-3FA2-15AF-920366B84495}"/>
                </a:ext>
              </a:extLst>
            </p:cNvPr>
            <p:cNvSpPr txBox="1"/>
            <p:nvPr/>
          </p:nvSpPr>
          <p:spPr>
            <a:xfrm>
              <a:off x="2916938" y="2212408"/>
              <a:ext cx="135658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/>
                <a:t>Inhibitory synapse</a:t>
              </a:r>
            </a:p>
          </p:txBody>
        </p:sp>
        <p:sp>
          <p:nvSpPr>
            <p:cNvPr id="1049" name="타원 1048">
              <a:extLst>
                <a:ext uri="{FF2B5EF4-FFF2-40B4-BE49-F238E27FC236}">
                  <a16:creationId xmlns:a16="http://schemas.microsoft.com/office/drawing/2014/main" id="{447BA600-90CB-2EB5-E672-986D894A9E8E}"/>
                </a:ext>
              </a:extLst>
            </p:cNvPr>
            <p:cNvSpPr/>
            <p:nvPr/>
          </p:nvSpPr>
          <p:spPr>
            <a:xfrm>
              <a:off x="2755233" y="2279452"/>
              <a:ext cx="116210" cy="11621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050" name="타원 1049">
            <a:extLst>
              <a:ext uri="{FF2B5EF4-FFF2-40B4-BE49-F238E27FC236}">
                <a16:creationId xmlns:a16="http://schemas.microsoft.com/office/drawing/2014/main" id="{36ED9A50-0351-EAFE-2D75-D3DA7A7B7FA3}"/>
              </a:ext>
            </a:extLst>
          </p:cNvPr>
          <p:cNvSpPr/>
          <p:nvPr/>
        </p:nvSpPr>
        <p:spPr>
          <a:xfrm>
            <a:off x="4307467" y="3322233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D3B05CD4-E704-75E3-7742-C0CFE93CCE57}"/>
              </a:ext>
            </a:extLst>
          </p:cNvPr>
          <p:cNvSpPr/>
          <p:nvPr/>
        </p:nvSpPr>
        <p:spPr>
          <a:xfrm>
            <a:off x="6193476" y="5011144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7E2B1862-5C95-B1C4-44D4-93B41479F2E6}"/>
              </a:ext>
            </a:extLst>
          </p:cNvPr>
          <p:cNvSpPr/>
          <p:nvPr/>
        </p:nvSpPr>
        <p:spPr>
          <a:xfrm>
            <a:off x="5436521" y="5575578"/>
            <a:ext cx="1241049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FFDE66B9-7E0C-3F5B-245F-14FDE7F5E986}"/>
              </a:ext>
            </a:extLst>
          </p:cNvPr>
          <p:cNvCxnSpPr>
            <a:cxnSpLocks/>
            <a:stCxn id="1054" idx="3"/>
            <a:endCxn id="1057" idx="4"/>
          </p:cNvCxnSpPr>
          <p:nvPr/>
        </p:nvCxnSpPr>
        <p:spPr>
          <a:xfrm flipV="1">
            <a:off x="6677570" y="5421133"/>
            <a:ext cx="17886" cy="32498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7" name="타원 1056">
            <a:extLst>
              <a:ext uri="{FF2B5EF4-FFF2-40B4-BE49-F238E27FC236}">
                <a16:creationId xmlns:a16="http://schemas.microsoft.com/office/drawing/2014/main" id="{7CC14F56-52F8-6B05-6FBC-6C9CE6C57BA2}"/>
              </a:ext>
            </a:extLst>
          </p:cNvPr>
          <p:cNvSpPr/>
          <p:nvPr/>
        </p:nvSpPr>
        <p:spPr>
          <a:xfrm>
            <a:off x="6650200" y="5330622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8" name="이등변 삼각형 1057">
            <a:extLst>
              <a:ext uri="{FF2B5EF4-FFF2-40B4-BE49-F238E27FC236}">
                <a16:creationId xmlns:a16="http://schemas.microsoft.com/office/drawing/2014/main" id="{EEC62D63-E8B9-F90A-0638-CE844E4BD627}"/>
              </a:ext>
            </a:extLst>
          </p:cNvPr>
          <p:cNvSpPr/>
          <p:nvPr/>
        </p:nvSpPr>
        <p:spPr>
          <a:xfrm rot="18996439">
            <a:off x="5389822" y="567685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59" name="이등변 삼각형 1058">
            <a:extLst>
              <a:ext uri="{FF2B5EF4-FFF2-40B4-BE49-F238E27FC236}">
                <a16:creationId xmlns:a16="http://schemas.microsoft.com/office/drawing/2014/main" id="{17ADAEC1-974F-2CD5-F6EF-25543AA5749C}"/>
              </a:ext>
            </a:extLst>
          </p:cNvPr>
          <p:cNvSpPr/>
          <p:nvPr/>
        </p:nvSpPr>
        <p:spPr>
          <a:xfrm rot="18079792">
            <a:off x="6143466" y="512401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29A16160-B1F3-7745-D2D7-B4256BFA5F5A}"/>
              </a:ext>
            </a:extLst>
          </p:cNvPr>
          <p:cNvSpPr/>
          <p:nvPr/>
        </p:nvSpPr>
        <p:spPr>
          <a:xfrm>
            <a:off x="7009584" y="3414261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F3870436-AE3E-C6EC-EC34-271AF4C1573A}"/>
              </a:ext>
            </a:extLst>
          </p:cNvPr>
          <p:cNvSpPr/>
          <p:nvPr/>
        </p:nvSpPr>
        <p:spPr>
          <a:xfrm>
            <a:off x="6269564" y="4009175"/>
            <a:ext cx="1229075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63" name="직선 화살표 연결선 1062">
            <a:extLst>
              <a:ext uri="{FF2B5EF4-FFF2-40B4-BE49-F238E27FC236}">
                <a16:creationId xmlns:a16="http://schemas.microsoft.com/office/drawing/2014/main" id="{6549FD5E-92DB-5F25-952B-B54A70D30C08}"/>
              </a:ext>
            </a:extLst>
          </p:cNvPr>
          <p:cNvCxnSpPr>
            <a:cxnSpLocks/>
            <a:stCxn id="1061" idx="3"/>
            <a:endCxn id="1064" idx="4"/>
          </p:cNvCxnSpPr>
          <p:nvPr/>
        </p:nvCxnSpPr>
        <p:spPr>
          <a:xfrm flipV="1">
            <a:off x="7498639" y="3824250"/>
            <a:ext cx="12925" cy="35546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4" name="타원 1063">
            <a:extLst>
              <a:ext uri="{FF2B5EF4-FFF2-40B4-BE49-F238E27FC236}">
                <a16:creationId xmlns:a16="http://schemas.microsoft.com/office/drawing/2014/main" id="{5FF7B56B-3371-F4F9-8147-6622EEB67A8B}"/>
              </a:ext>
            </a:extLst>
          </p:cNvPr>
          <p:cNvSpPr/>
          <p:nvPr/>
        </p:nvSpPr>
        <p:spPr>
          <a:xfrm>
            <a:off x="7466308" y="3733739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6" name="이등변 삼각형 1065">
            <a:extLst>
              <a:ext uri="{FF2B5EF4-FFF2-40B4-BE49-F238E27FC236}">
                <a16:creationId xmlns:a16="http://schemas.microsoft.com/office/drawing/2014/main" id="{EC266D3D-8003-E8E4-132F-A8E3E13D7996}"/>
              </a:ext>
            </a:extLst>
          </p:cNvPr>
          <p:cNvSpPr/>
          <p:nvPr/>
        </p:nvSpPr>
        <p:spPr>
          <a:xfrm rot="16354134">
            <a:off x="6194024" y="412889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7" name="이등변 삼각형 1066">
            <a:extLst>
              <a:ext uri="{FF2B5EF4-FFF2-40B4-BE49-F238E27FC236}">
                <a16:creationId xmlns:a16="http://schemas.microsoft.com/office/drawing/2014/main" id="{BBFC0BEF-77DB-9C22-8712-8E84CE5DE239}"/>
              </a:ext>
            </a:extLst>
          </p:cNvPr>
          <p:cNvSpPr/>
          <p:nvPr/>
        </p:nvSpPr>
        <p:spPr>
          <a:xfrm rot="16200000">
            <a:off x="6929711" y="354610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298A78A7-C2F1-341F-CE2B-F9D274ACAFA8}"/>
              </a:ext>
            </a:extLst>
          </p:cNvPr>
          <p:cNvSpPr/>
          <p:nvPr/>
        </p:nvSpPr>
        <p:spPr>
          <a:xfrm>
            <a:off x="6175591" y="2371960"/>
            <a:ext cx="1061679" cy="341083"/>
          </a:xfrm>
          <a:prstGeom prst="rect">
            <a:avLst/>
          </a:prstGeom>
          <a:solidFill>
            <a:srgbClr val="F8CBAD"/>
          </a:solidFill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Pyramidal neuron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CA5E232E-72AB-9981-CF85-D1870F49A64D}"/>
              </a:ext>
            </a:extLst>
          </p:cNvPr>
          <p:cNvSpPr/>
          <p:nvPr/>
        </p:nvSpPr>
        <p:spPr>
          <a:xfrm>
            <a:off x="5435570" y="2926234"/>
            <a:ext cx="1210961" cy="341083"/>
          </a:xfrm>
          <a:prstGeom prst="rect">
            <a:avLst/>
          </a:prstGeom>
          <a:solidFill>
            <a:srgbClr val="D1D1F0"/>
          </a:solidFill>
          <a:ln w="127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c - Interneuron</a:t>
            </a:r>
          </a:p>
        </p:txBody>
      </p: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551846EE-BB86-7432-DDC3-4B774DE915BC}"/>
              </a:ext>
            </a:extLst>
          </p:cNvPr>
          <p:cNvCxnSpPr>
            <a:cxnSpLocks/>
            <a:stCxn id="1069" idx="3"/>
            <a:endCxn id="1074" idx="4"/>
          </p:cNvCxnSpPr>
          <p:nvPr/>
        </p:nvCxnSpPr>
        <p:spPr>
          <a:xfrm flipV="1">
            <a:off x="6646531" y="2781949"/>
            <a:ext cx="31040" cy="314827"/>
          </a:xfrm>
          <a:prstGeom prst="straightConnector1">
            <a:avLst/>
          </a:prstGeom>
          <a:ln w="19050">
            <a:solidFill>
              <a:schemeClr val="accent1"/>
            </a:solidFill>
            <a:prstDash val="dashDot"/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4" name="타원 1073">
            <a:extLst>
              <a:ext uri="{FF2B5EF4-FFF2-40B4-BE49-F238E27FC236}">
                <a16:creationId xmlns:a16="http://schemas.microsoft.com/office/drawing/2014/main" id="{CE32A3CA-312C-77B4-B090-2FDEBBDEB7D8}"/>
              </a:ext>
            </a:extLst>
          </p:cNvPr>
          <p:cNvSpPr/>
          <p:nvPr/>
        </p:nvSpPr>
        <p:spPr>
          <a:xfrm>
            <a:off x="6632315" y="2691438"/>
            <a:ext cx="90511" cy="90511"/>
          </a:xfrm>
          <a:prstGeom prst="ellips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75" name="이등변 삼각형 1074">
            <a:extLst>
              <a:ext uri="{FF2B5EF4-FFF2-40B4-BE49-F238E27FC236}">
                <a16:creationId xmlns:a16="http://schemas.microsoft.com/office/drawing/2014/main" id="{367D84A2-5127-1F35-5866-80732BE33F33}"/>
              </a:ext>
            </a:extLst>
          </p:cNvPr>
          <p:cNvSpPr/>
          <p:nvPr/>
        </p:nvSpPr>
        <p:spPr>
          <a:xfrm rot="17110910">
            <a:off x="5409706" y="3063020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76" name="이등변 삼각형 1075">
            <a:extLst>
              <a:ext uri="{FF2B5EF4-FFF2-40B4-BE49-F238E27FC236}">
                <a16:creationId xmlns:a16="http://schemas.microsoft.com/office/drawing/2014/main" id="{E3F54FB2-68B4-53C7-D18D-3C17ADE1D7D6}"/>
              </a:ext>
            </a:extLst>
          </p:cNvPr>
          <p:cNvSpPr/>
          <p:nvPr/>
        </p:nvSpPr>
        <p:spPr>
          <a:xfrm rot="15295798">
            <a:off x="6109165" y="2518282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54F0A9F3-4EC9-B846-442F-18B6842127F7}"/>
              </a:ext>
            </a:extLst>
          </p:cNvPr>
          <p:cNvGrpSpPr/>
          <p:nvPr/>
        </p:nvGrpSpPr>
        <p:grpSpPr>
          <a:xfrm>
            <a:off x="6740535" y="4456965"/>
            <a:ext cx="49796" cy="264753"/>
            <a:chOff x="7907720" y="4832975"/>
            <a:chExt cx="49796" cy="264753"/>
          </a:xfrm>
        </p:grpSpPr>
        <p:sp>
          <p:nvSpPr>
            <p:cNvPr id="1078" name="타원 1077">
              <a:extLst>
                <a:ext uri="{FF2B5EF4-FFF2-40B4-BE49-F238E27FC236}">
                  <a16:creationId xmlns:a16="http://schemas.microsoft.com/office/drawing/2014/main" id="{BC162129-784E-B9AD-C999-E9C559B5E7EC}"/>
                </a:ext>
              </a:extLst>
            </p:cNvPr>
            <p:cNvSpPr/>
            <p:nvPr/>
          </p:nvSpPr>
          <p:spPr>
            <a:xfrm>
              <a:off x="7907720" y="4832975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타원 1078">
              <a:extLst>
                <a:ext uri="{FF2B5EF4-FFF2-40B4-BE49-F238E27FC236}">
                  <a16:creationId xmlns:a16="http://schemas.microsoft.com/office/drawing/2014/main" id="{AB7E0878-F35F-F84E-0920-62BEC5576DE5}"/>
                </a:ext>
              </a:extLst>
            </p:cNvPr>
            <p:cNvSpPr/>
            <p:nvPr/>
          </p:nvSpPr>
          <p:spPr>
            <a:xfrm>
              <a:off x="7907720" y="4940453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타원 1079">
              <a:extLst>
                <a:ext uri="{FF2B5EF4-FFF2-40B4-BE49-F238E27FC236}">
                  <a16:creationId xmlns:a16="http://schemas.microsoft.com/office/drawing/2014/main" id="{D365BCCC-E5AA-13CC-2A4D-5BB3B3BD7544}"/>
                </a:ext>
              </a:extLst>
            </p:cNvPr>
            <p:cNvSpPr/>
            <p:nvPr/>
          </p:nvSpPr>
          <p:spPr>
            <a:xfrm>
              <a:off x="7907720" y="5047932"/>
              <a:ext cx="49796" cy="49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3A37736-1C4D-323E-D192-7A1A352EC5BF}"/>
              </a:ext>
            </a:extLst>
          </p:cNvPr>
          <p:cNvSpPr txBox="1"/>
          <p:nvPr/>
        </p:nvSpPr>
        <p:spPr>
          <a:xfrm>
            <a:off x="6502965" y="2093709"/>
            <a:ext cx="963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1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63B1BDC4-ACE6-B91E-307E-BCF11D6645DF}"/>
              </a:ext>
            </a:extLst>
          </p:cNvPr>
          <p:cNvSpPr txBox="1"/>
          <p:nvPr/>
        </p:nvSpPr>
        <p:spPr>
          <a:xfrm>
            <a:off x="7297570" y="3146677"/>
            <a:ext cx="963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2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6B377FA-20A9-FAEB-60A2-24E8869A3E4D}"/>
              </a:ext>
            </a:extLst>
          </p:cNvPr>
          <p:cNvSpPr txBox="1"/>
          <p:nvPr/>
        </p:nvSpPr>
        <p:spPr>
          <a:xfrm>
            <a:off x="6527239" y="4739783"/>
            <a:ext cx="1029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Function 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3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709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6792760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First order layer (Mechanoreceptors and SA-1/RA-1 afferent)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altLang="ko-KR" dirty="0"/>
              <a:t>First order layer</a:t>
            </a:r>
            <a:r>
              <a:rPr lang="ko-KR" altLang="en-US" dirty="0"/>
              <a:t>에서는 기계 수용체를 생성하고 </a:t>
            </a:r>
            <a:r>
              <a:rPr lang="en-US" altLang="ko-KR" dirty="0"/>
              <a:t>Slowly adapting afferent type-1</a:t>
            </a:r>
            <a:r>
              <a:rPr lang="ko-KR" altLang="en-US" dirty="0"/>
              <a:t>과 </a:t>
            </a:r>
            <a:r>
              <a:rPr lang="en-US" altLang="ko-KR" dirty="0"/>
              <a:t>Fast adapting afferent type-1</a:t>
            </a:r>
            <a:r>
              <a:rPr lang="ko-KR" altLang="en-US" dirty="0"/>
              <a:t>에 해당하는 </a:t>
            </a:r>
            <a:r>
              <a:rPr lang="ko-KR" altLang="en-US" dirty="0" err="1"/>
              <a:t>수용장</a:t>
            </a:r>
            <a:r>
              <a:rPr lang="ko-KR" altLang="en-US" dirty="0"/>
              <a:t> 구조를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생리학적 근거를 기반으로 </a:t>
            </a:r>
            <a:r>
              <a:rPr lang="en-US" altLang="ko-KR" dirty="0"/>
              <a:t>RA</a:t>
            </a:r>
            <a:r>
              <a:rPr lang="ko-KR" altLang="en-US" dirty="0"/>
              <a:t> </a:t>
            </a:r>
            <a:r>
              <a:rPr lang="en-US" altLang="ko-KR" dirty="0"/>
              <a:t>afferents</a:t>
            </a:r>
            <a:r>
              <a:rPr lang="ko-KR" altLang="en-US" dirty="0"/>
              <a:t> 는 </a:t>
            </a:r>
            <a:r>
              <a:rPr lang="en-US" altLang="ko-KR" dirty="0"/>
              <a:t>SA afferents</a:t>
            </a:r>
            <a:r>
              <a:rPr lang="ko-KR" altLang="en-US" dirty="0"/>
              <a:t>에 비해 더 넓은 </a:t>
            </a:r>
            <a:r>
              <a:rPr lang="ko-KR" altLang="en-US" dirty="0" err="1"/>
              <a:t>수용장</a:t>
            </a:r>
            <a:r>
              <a:rPr lang="ko-KR" altLang="en-US" dirty="0"/>
              <a:t> 영역을 갖도록 설계됨</a:t>
            </a:r>
            <a:r>
              <a:rPr lang="en-US" altLang="ko-KR" dirty="0"/>
              <a:t>.</a:t>
            </a:r>
          </a:p>
        </p:txBody>
      </p:sp>
      <p:grpSp>
        <p:nvGrpSpPr>
          <p:cNvPr id="1095" name="그룹 1094">
            <a:extLst>
              <a:ext uri="{FF2B5EF4-FFF2-40B4-BE49-F238E27FC236}">
                <a16:creationId xmlns:a16="http://schemas.microsoft.com/office/drawing/2014/main" id="{D5C580D0-D0BD-A23B-B3D1-982FF843B34F}"/>
              </a:ext>
            </a:extLst>
          </p:cNvPr>
          <p:cNvGrpSpPr/>
          <p:nvPr/>
        </p:nvGrpSpPr>
        <p:grpSpPr>
          <a:xfrm>
            <a:off x="2626523" y="1990122"/>
            <a:ext cx="6406786" cy="4204059"/>
            <a:chOff x="3263965" y="2090008"/>
            <a:chExt cx="5604794" cy="367780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2AE6C5C-97CD-A812-A685-E7B79DB4275B}"/>
                </a:ext>
              </a:extLst>
            </p:cNvPr>
            <p:cNvCxnSpPr>
              <a:cxnSpLocks/>
            </p:cNvCxnSpPr>
            <p:nvPr/>
          </p:nvCxnSpPr>
          <p:spPr>
            <a:xfrm>
              <a:off x="4626457" y="2958241"/>
              <a:ext cx="144633" cy="356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52F9B6-0CF5-466A-3BD1-791B0B689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2383" y="2685769"/>
              <a:ext cx="20153" cy="2432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Google Shape;168;p4">
              <a:extLst>
                <a:ext uri="{FF2B5EF4-FFF2-40B4-BE49-F238E27FC236}">
                  <a16:creationId xmlns:a16="http://schemas.microsoft.com/office/drawing/2014/main" id="{3445D480-D7A4-76B0-1DC9-E69B12497EB1}"/>
                </a:ext>
              </a:extLst>
            </p:cNvPr>
            <p:cNvSpPr>
              <a:spLocks/>
            </p:cNvSpPr>
            <p:nvPr/>
          </p:nvSpPr>
          <p:spPr>
            <a:xfrm>
              <a:off x="3267147" y="2294773"/>
              <a:ext cx="5598431" cy="3473037"/>
            </a:xfrm>
            <a:prstGeom prst="roundRect">
              <a:avLst>
                <a:gd name="adj" fmla="val 1915"/>
              </a:avLst>
            </a:prstGeom>
            <a:noFill/>
            <a:ln w="635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10;p4">
              <a:extLst>
                <a:ext uri="{FF2B5EF4-FFF2-40B4-BE49-F238E27FC236}">
                  <a16:creationId xmlns:a16="http://schemas.microsoft.com/office/drawing/2014/main" id="{9E87AF86-1CDF-CEB9-1F7F-2B8530DCA4DA}"/>
                </a:ext>
              </a:extLst>
            </p:cNvPr>
            <p:cNvSpPr>
              <a:spLocks/>
            </p:cNvSpPr>
            <p:nvPr/>
          </p:nvSpPr>
          <p:spPr>
            <a:xfrm>
              <a:off x="3263965" y="2192002"/>
              <a:ext cx="5604794" cy="287087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of primary afferent (PA)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91DF5DD-EC89-CAEC-5B05-7EF5B51750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3335930" y="2517147"/>
              <a:ext cx="1663857" cy="1135673"/>
              <a:chOff x="4487950" y="2093793"/>
              <a:chExt cx="3863224" cy="2636861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164F0EB-327B-6503-788C-A331AA6041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337" t="44715" r="29709" b="34698"/>
              <a:stretch/>
            </p:blipFill>
            <p:spPr>
              <a:xfrm>
                <a:off x="7378275" y="3561264"/>
                <a:ext cx="946501" cy="1098016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91CD46D-8B47-CAB1-8397-071CAA1908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498" t="24079" r="46726" b="56991"/>
              <a:stretch/>
            </p:blipFill>
            <p:spPr>
              <a:xfrm>
                <a:off x="7395091" y="2168615"/>
                <a:ext cx="898474" cy="971886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91CEC2F-D3DB-11DC-3AC2-5576F0F530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305" t="4763" r="2263" b="22292"/>
              <a:stretch/>
            </p:blipFill>
            <p:spPr>
              <a:xfrm>
                <a:off x="5580320" y="2586601"/>
                <a:ext cx="1595430" cy="1744844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020ACBF-DD71-6543-D5FE-D74FBCC2C2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22436" y="3043501"/>
                <a:ext cx="355600" cy="399415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ADC8638-0B26-49F0-9C4A-06C6A58EA3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37794" y="3545681"/>
                <a:ext cx="484081" cy="543726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716F7F9-0CD5-7AF5-C256-A8B56E320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568" y="2110786"/>
                <a:ext cx="1455127" cy="892421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2711F8D-1802-0130-5075-5E531768F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4190" y="2216746"/>
                <a:ext cx="1869324" cy="856784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7B4E07A-2284-CA32-F423-0FD447834E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05758" y="2157581"/>
                <a:ext cx="878105" cy="986300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CE7B8A1-3EA3-9BA1-CC01-B61BA0A4B12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1878" y="3549061"/>
                <a:ext cx="999296" cy="1122423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  <a:scene3d>
                <a:camera prst="perspectiveContrastingLeftFacing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BFA77DE-FC61-5C8C-2D7F-D16FDEBA5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568" y="3050002"/>
                <a:ext cx="1402937" cy="335607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08A0897-51D3-FD46-955C-6C18D4F94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4190" y="3233602"/>
                <a:ext cx="1794590" cy="245108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B8D5ABC-218B-3281-D4E1-6B9696858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0849" y="3483210"/>
                <a:ext cx="1318846" cy="5164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F7BE261C-C218-A8B9-D610-C8B1D1A1E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0561" y="3600782"/>
                <a:ext cx="1701311" cy="18913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AB1F05C-F7F9-74BC-DD1E-8B0241A23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0849" y="4043788"/>
                <a:ext cx="1266656" cy="521433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55342FF-C409-CEEB-C8AF-C6DF38EF7D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0561" y="4117802"/>
                <a:ext cx="1652953" cy="612852"/>
              </a:xfrm>
              <a:prstGeom prst="line">
                <a:avLst/>
              </a:prstGeom>
              <a:ln w="12700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AE33D080-4663-6BC7-DED0-B65A427A51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7950" y="2093793"/>
                <a:ext cx="2325567" cy="406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b="1" dirty="0"/>
                  <a:t>Mechanoreceptor Grid</a:t>
                </a:r>
                <a:endParaRPr lang="ko-KR" altLang="en-US" sz="800" b="1" dirty="0"/>
              </a:p>
            </p:txBody>
          </p: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05777D3-B947-D836-5ECC-F3F4C663CB1C}"/>
                </a:ext>
              </a:extLst>
            </p:cNvPr>
            <p:cNvSpPr txBox="1">
              <a:spLocks/>
            </p:cNvSpPr>
            <p:nvPr/>
          </p:nvSpPr>
          <p:spPr>
            <a:xfrm>
              <a:off x="3720574" y="3778449"/>
              <a:ext cx="1426916" cy="17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0000FF"/>
                  </a:solidFill>
                </a:rPr>
                <a:t>SA – 1 afferents</a:t>
              </a:r>
              <a:endParaRPr lang="ko-KR" altLang="en-US" sz="700" b="1" dirty="0">
                <a:solidFill>
                  <a:srgbClr val="0000FF"/>
                </a:solidFill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2AFB5BF-1B11-E900-622D-D693FC9EB4C0}"/>
                </a:ext>
              </a:extLst>
            </p:cNvPr>
            <p:cNvSpPr txBox="1">
              <a:spLocks/>
            </p:cNvSpPr>
            <p:nvPr/>
          </p:nvSpPr>
          <p:spPr>
            <a:xfrm>
              <a:off x="3756887" y="4661778"/>
              <a:ext cx="1341485" cy="175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RA – 1 afferent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14F6BA5D-BE68-5D64-D63F-F85BFDFC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6102" y="3900681"/>
              <a:ext cx="642579" cy="761099"/>
            </a:xfrm>
            <a:prstGeom prst="rect">
              <a:avLst/>
            </a:prstGeom>
          </p:spPr>
        </p:pic>
        <p:pic>
          <p:nvPicPr>
            <p:cNvPr id="1031" name="그림 1030">
              <a:extLst>
                <a:ext uri="{FF2B5EF4-FFF2-40B4-BE49-F238E27FC236}">
                  <a16:creationId xmlns:a16="http://schemas.microsoft.com/office/drawing/2014/main" id="{F1B31E69-CF03-A3D0-FA52-8F1F8BE7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2742" y="3900681"/>
              <a:ext cx="642579" cy="761099"/>
            </a:xfrm>
            <a:prstGeom prst="rect">
              <a:avLst/>
            </a:prstGeom>
          </p:spPr>
        </p:pic>
        <p:pic>
          <p:nvPicPr>
            <p:cNvPr id="1033" name="그림 1032">
              <a:extLst>
                <a:ext uri="{FF2B5EF4-FFF2-40B4-BE49-F238E27FC236}">
                  <a16:creationId xmlns:a16="http://schemas.microsoft.com/office/drawing/2014/main" id="{4781B02A-0C82-C3D2-710A-D97864D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9384" y="3900681"/>
              <a:ext cx="642579" cy="761099"/>
            </a:xfrm>
            <a:prstGeom prst="rect">
              <a:avLst/>
            </a:prstGeom>
          </p:spPr>
        </p:pic>
        <p:pic>
          <p:nvPicPr>
            <p:cNvPr id="1034" name="그림 1033">
              <a:extLst>
                <a:ext uri="{FF2B5EF4-FFF2-40B4-BE49-F238E27FC236}">
                  <a16:creationId xmlns:a16="http://schemas.microsoft.com/office/drawing/2014/main" id="{EB7E19EE-2E94-7722-EC42-2AF95BA9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3683" y="4799058"/>
              <a:ext cx="642579" cy="871370"/>
            </a:xfrm>
            <a:prstGeom prst="rect">
              <a:avLst/>
            </a:prstGeom>
          </p:spPr>
        </p:pic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FCC90D97-0B93-BA9F-049D-DDC16245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6340" y="4799058"/>
              <a:ext cx="642579" cy="871370"/>
            </a:xfrm>
            <a:prstGeom prst="rect">
              <a:avLst/>
            </a:prstGeom>
          </p:spPr>
        </p:pic>
        <p:pic>
          <p:nvPicPr>
            <p:cNvPr id="1040" name="그림 1039">
              <a:extLst>
                <a:ext uri="{FF2B5EF4-FFF2-40B4-BE49-F238E27FC236}">
                  <a16:creationId xmlns:a16="http://schemas.microsoft.com/office/drawing/2014/main" id="{C3475C02-CD05-BB13-13CE-FA35451C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6964" y="4799058"/>
              <a:ext cx="642579" cy="871370"/>
            </a:xfrm>
            <a:prstGeom prst="rect">
              <a:avLst/>
            </a:prstGeom>
          </p:spPr>
        </p:pic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9C119343-4E99-B702-EC5E-C27297FEBDDA}"/>
                </a:ext>
              </a:extLst>
            </p:cNvPr>
            <p:cNvSpPr txBox="1">
              <a:spLocks/>
            </p:cNvSpPr>
            <p:nvPr/>
          </p:nvSpPr>
          <p:spPr>
            <a:xfrm>
              <a:off x="4854292" y="2699591"/>
              <a:ext cx="741911" cy="20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0000FF"/>
                  </a:solidFill>
                </a:rPr>
                <a:t>SA – 1 </a:t>
              </a:r>
              <a:endParaRPr lang="ko-KR" altLang="en-US" sz="9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C437D098-E213-4CA9-713A-48AF27CD52D1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81402" y="4105769"/>
              <a:ext cx="3013209" cy="1652241"/>
              <a:chOff x="7616606" y="2907644"/>
              <a:chExt cx="4017612" cy="2202990"/>
            </a:xfrm>
          </p:grpSpPr>
          <p:pic>
            <p:nvPicPr>
              <p:cNvPr id="1046" name="그림 1045">
                <a:extLst>
                  <a:ext uri="{FF2B5EF4-FFF2-40B4-BE49-F238E27FC236}">
                    <a16:creationId xmlns:a16="http://schemas.microsoft.com/office/drawing/2014/main" id="{38A773F4-5684-951B-BF15-08F1AD07D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6606" y="3104876"/>
                <a:ext cx="4017612" cy="2005758"/>
              </a:xfrm>
              <a:prstGeom prst="rect">
                <a:avLst/>
              </a:prstGeom>
            </p:spPr>
          </p:pic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A1AC68DE-C21D-F450-99A7-F7DC56F6DF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333" y="2907644"/>
                <a:ext cx="1856975" cy="233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b="1" dirty="0"/>
                  <a:t>Simulated firing pattern</a:t>
                </a:r>
                <a:endParaRPr lang="ko-KR" altLang="en-US" sz="800" b="1" dirty="0"/>
              </a:p>
            </p:txBody>
          </p:sp>
        </p:grpSp>
        <p:pic>
          <p:nvPicPr>
            <p:cNvPr id="1048" name="그림 1047">
              <a:extLst>
                <a:ext uri="{FF2B5EF4-FFF2-40B4-BE49-F238E27FC236}">
                  <a16:creationId xmlns:a16="http://schemas.microsoft.com/office/drawing/2014/main" id="{9A9F82A2-F55B-92E1-D6CA-00B125CF8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358" r="10804"/>
            <a:stretch/>
          </p:blipFill>
          <p:spPr>
            <a:xfrm>
              <a:off x="6054458" y="3836567"/>
              <a:ext cx="2564130" cy="287087"/>
            </a:xfrm>
            <a:prstGeom prst="rect">
              <a:avLst/>
            </a:prstGeom>
          </p:spPr>
        </p:pic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14B13E9-26FD-AFD7-4C0B-24B4455149F9}"/>
                </a:ext>
              </a:extLst>
            </p:cNvPr>
            <p:cNvSpPr txBox="1">
              <a:spLocks/>
            </p:cNvSpPr>
            <p:nvPr/>
          </p:nvSpPr>
          <p:spPr>
            <a:xfrm>
              <a:off x="6599447" y="3690002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Indentation</a:t>
              </a:r>
              <a:endParaRPr lang="ko-KR" altLang="en-US" sz="800" b="1" dirty="0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9F3DCB83-C5E1-573B-97EF-C0834C9F1624}"/>
                </a:ext>
              </a:extLst>
            </p:cNvPr>
            <p:cNvSpPr txBox="1">
              <a:spLocks/>
            </p:cNvSpPr>
            <p:nvPr/>
          </p:nvSpPr>
          <p:spPr>
            <a:xfrm rot="981834">
              <a:off x="3271013" y="3448805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8 mm</a:t>
              </a:r>
              <a:endParaRPr lang="ko-KR" altLang="en-US" sz="800" b="1" dirty="0"/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D95E7564-5CED-0313-3DF1-26BA0A30A4CE}"/>
                </a:ext>
              </a:extLst>
            </p:cNvPr>
            <p:cNvCxnSpPr>
              <a:cxnSpLocks/>
            </p:cNvCxnSpPr>
            <p:nvPr/>
          </p:nvCxnSpPr>
          <p:spPr>
            <a:xfrm>
              <a:off x="3888980" y="3443330"/>
              <a:ext cx="212459" cy="600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DF6D706F-51AB-5898-9815-BB5E82CBF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4" t="2616" r="4069" b="3063"/>
            <a:stretch/>
          </p:blipFill>
          <p:spPr bwMode="auto">
            <a:xfrm>
              <a:off x="5900084" y="2553325"/>
              <a:ext cx="2752625" cy="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1BBCE254-482A-024F-CCEF-E8E209E8B5EB}"/>
                </a:ext>
              </a:extLst>
            </p:cNvPr>
            <p:cNvSpPr txBox="1">
              <a:spLocks/>
            </p:cNvSpPr>
            <p:nvPr/>
          </p:nvSpPr>
          <p:spPr>
            <a:xfrm>
              <a:off x="7181258" y="3448952"/>
              <a:ext cx="1471451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700" dirty="0"/>
                <a:t>(Nima</a:t>
              </a:r>
              <a:r>
                <a:rPr lang="ko-KR" altLang="en-US" sz="700" dirty="0"/>
                <a:t> </a:t>
              </a:r>
              <a:r>
                <a:rPr lang="en-US" altLang="ko-KR" sz="700" dirty="0" err="1"/>
                <a:t>Salimi</a:t>
              </a:r>
              <a:r>
                <a:rPr lang="en-US" altLang="ko-KR" sz="700" dirty="0"/>
                <a:t>-Nezhad et al., 2020)</a:t>
              </a:r>
              <a:endParaRPr lang="ko-KR" altLang="en-US" sz="700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12DDCB76-AFD2-FAA0-11F8-5423CF2E25DE}"/>
                </a:ext>
              </a:extLst>
            </p:cNvPr>
            <p:cNvSpPr txBox="1">
              <a:spLocks/>
            </p:cNvSpPr>
            <p:nvPr/>
          </p:nvSpPr>
          <p:spPr>
            <a:xfrm rot="16482818">
              <a:off x="3101291" y="3139731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9.5 mm</a:t>
              </a:r>
              <a:endParaRPr lang="ko-KR" altLang="en-US" sz="800" b="1" dirty="0"/>
            </a:p>
          </p:txBody>
        </p:sp>
        <p:cxnSp>
          <p:nvCxnSpPr>
            <p:cNvPr id="1084" name="직선 연결선 1083">
              <a:extLst>
                <a:ext uri="{FF2B5EF4-FFF2-40B4-BE49-F238E27FC236}">
                  <a16:creationId xmlns:a16="http://schemas.microsoft.com/office/drawing/2014/main" id="{8966559F-B2A5-DEB3-E12A-457D8C0C2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6966" y="3093016"/>
              <a:ext cx="21356" cy="2914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FF4F73FA-8FC5-6F85-A59C-CE502B25DC5D}"/>
                </a:ext>
              </a:extLst>
            </p:cNvPr>
            <p:cNvSpPr txBox="1">
              <a:spLocks/>
            </p:cNvSpPr>
            <p:nvPr/>
          </p:nvSpPr>
          <p:spPr>
            <a:xfrm rot="16527828">
              <a:off x="3847784" y="2698868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3 mm</a:t>
              </a:r>
              <a:endParaRPr lang="ko-KR" altLang="en-US" sz="800" b="1" dirty="0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CDA1AB0B-2C7A-6DE1-6EC7-F598A4725881}"/>
                </a:ext>
              </a:extLst>
            </p:cNvPr>
            <p:cNvSpPr txBox="1">
              <a:spLocks/>
            </p:cNvSpPr>
            <p:nvPr/>
          </p:nvSpPr>
          <p:spPr>
            <a:xfrm rot="862499">
              <a:off x="4007267" y="2962986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1.5 mm</a:t>
              </a:r>
              <a:endParaRPr lang="ko-KR" altLang="en-US" sz="800" b="1" dirty="0"/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9CFE459C-CEDA-48BC-75B8-2DC43D4E44FC}"/>
                </a:ext>
              </a:extLst>
            </p:cNvPr>
            <p:cNvSpPr txBox="1">
              <a:spLocks/>
            </p:cNvSpPr>
            <p:nvPr/>
          </p:nvSpPr>
          <p:spPr>
            <a:xfrm rot="862499">
              <a:off x="3992906" y="3620165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3 mm</a:t>
              </a:r>
              <a:endParaRPr lang="ko-KR" altLang="en-US" sz="800" b="1" dirty="0"/>
            </a:p>
          </p:txBody>
        </p:sp>
        <p:cxnSp>
          <p:nvCxnSpPr>
            <p:cNvPr id="1088" name="직선 연결선 1087">
              <a:extLst>
                <a:ext uri="{FF2B5EF4-FFF2-40B4-BE49-F238E27FC236}">
                  <a16:creationId xmlns:a16="http://schemas.microsoft.com/office/drawing/2014/main" id="{B91D3B4B-4286-935E-7FE6-C2F3AA092314}"/>
                </a:ext>
              </a:extLst>
            </p:cNvPr>
            <p:cNvCxnSpPr>
              <a:cxnSpLocks/>
            </p:cNvCxnSpPr>
            <p:nvPr/>
          </p:nvCxnSpPr>
          <p:spPr>
            <a:xfrm>
              <a:off x="4612096" y="3615420"/>
              <a:ext cx="144633" cy="356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9" name="직선 연결선 1088">
              <a:extLst>
                <a:ext uri="{FF2B5EF4-FFF2-40B4-BE49-F238E27FC236}">
                  <a16:creationId xmlns:a16="http://schemas.microsoft.com/office/drawing/2014/main" id="{59B00EDE-9BF7-FD5A-F318-2BC6843D7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313" y="3330891"/>
              <a:ext cx="20153" cy="2432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0E9A0542-D13E-2FD0-9786-B5AE14E2D358}"/>
                </a:ext>
              </a:extLst>
            </p:cNvPr>
            <p:cNvSpPr txBox="1">
              <a:spLocks/>
            </p:cNvSpPr>
            <p:nvPr/>
          </p:nvSpPr>
          <p:spPr>
            <a:xfrm rot="16527828">
              <a:off x="3826715" y="3343990"/>
              <a:ext cx="1392732" cy="175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/>
                <a:t>4 mm</a:t>
              </a:r>
              <a:endParaRPr lang="ko-KR" altLang="en-US" sz="800" b="1" dirty="0"/>
            </a:p>
          </p:txBody>
        </p:sp>
        <p:sp>
          <p:nvSpPr>
            <p:cNvPr id="1091" name="TextBox 1090">
              <a:extLst>
                <a:ext uri="{FF2B5EF4-FFF2-40B4-BE49-F238E27FC236}">
                  <a16:creationId xmlns:a16="http://schemas.microsoft.com/office/drawing/2014/main" id="{11313BF7-2051-3D4D-E49C-C628A527D6A5}"/>
                </a:ext>
              </a:extLst>
            </p:cNvPr>
            <p:cNvSpPr txBox="1"/>
            <p:nvPr/>
          </p:nvSpPr>
          <p:spPr>
            <a:xfrm>
              <a:off x="4921878" y="3304754"/>
              <a:ext cx="606740" cy="201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RA – 1 </a:t>
              </a:r>
              <a:endParaRPr lang="ko-KR" altLang="en-US" sz="900" dirty="0"/>
            </a:p>
          </p:txBody>
        </p:sp>
        <p:sp>
          <p:nvSpPr>
            <p:cNvPr id="1093" name="TextBox 1092">
              <a:extLst>
                <a:ext uri="{FF2B5EF4-FFF2-40B4-BE49-F238E27FC236}">
                  <a16:creationId xmlns:a16="http://schemas.microsoft.com/office/drawing/2014/main" id="{69381DF9-87D1-2F80-2B81-69349B53CE89}"/>
                </a:ext>
              </a:extLst>
            </p:cNvPr>
            <p:cNvSpPr txBox="1">
              <a:spLocks/>
            </p:cNvSpPr>
            <p:nvPr/>
          </p:nvSpPr>
          <p:spPr>
            <a:xfrm>
              <a:off x="6532327" y="4588059"/>
              <a:ext cx="1570429" cy="215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E8F0F2"/>
                  </a:highlight>
                </a:rPr>
                <a:t>자극 </a:t>
              </a:r>
              <a:r>
                <a:rPr lang="en-US" altLang="ko-KR" sz="1000" b="1" dirty="0">
                  <a:highlight>
                    <a:srgbClr val="E8F0F2"/>
                  </a:highlight>
                </a:rPr>
                <a:t>On/Off</a:t>
              </a:r>
              <a:endParaRPr lang="ko-KR" altLang="en-US" sz="1000" b="1" dirty="0">
                <a:highlight>
                  <a:srgbClr val="E8F0F2"/>
                </a:highlight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EE1D51ED-7228-1E3C-12AE-78DB10474314}"/>
                </a:ext>
              </a:extLst>
            </p:cNvPr>
            <p:cNvSpPr txBox="1">
              <a:spLocks/>
            </p:cNvSpPr>
            <p:nvPr/>
          </p:nvSpPr>
          <p:spPr>
            <a:xfrm>
              <a:off x="6532327" y="5246034"/>
              <a:ext cx="1570429" cy="215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highlight>
                    <a:srgbClr val="E8F0F2"/>
                  </a:highlight>
                </a:rPr>
                <a:t>지속적인 자극</a:t>
              </a:r>
            </a:p>
          </p:txBody>
        </p:sp>
      </p:grpSp>
      <p:pic>
        <p:nvPicPr>
          <p:cNvPr id="1096" name="Picture 2" descr="Spike train analysis in a digital neuromorphic system of cutaneous  mechanoreceptor - ScienceDirect">
            <a:extLst>
              <a:ext uri="{FF2B5EF4-FFF2-40B4-BE49-F238E27FC236}">
                <a16:creationId xmlns:a16="http://schemas.microsoft.com/office/drawing/2014/main" id="{422B95E4-9F5B-1A47-3412-FB862ACE3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" y="4365798"/>
            <a:ext cx="2475577" cy="129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F6BCDEAF-3E8B-2C75-08D8-4A61DC1B5728}"/>
              </a:ext>
            </a:extLst>
          </p:cNvPr>
          <p:cNvSpPr txBox="1">
            <a:spLocks/>
          </p:cNvSpPr>
          <p:nvPr/>
        </p:nvSpPr>
        <p:spPr>
          <a:xfrm>
            <a:off x="1270306" y="5651032"/>
            <a:ext cx="1278659" cy="16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/>
              <a:t>(Fatemeh Yavari et al., 2013)</a:t>
            </a:r>
            <a:endParaRPr lang="ko-KR" altLang="en-US" sz="600" dirty="0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8F42A99-1776-8E2A-B449-0F16E4BF75D9}"/>
              </a:ext>
            </a:extLst>
          </p:cNvPr>
          <p:cNvSpPr txBox="1">
            <a:spLocks/>
          </p:cNvSpPr>
          <p:nvPr/>
        </p:nvSpPr>
        <p:spPr>
          <a:xfrm>
            <a:off x="513981" y="3930503"/>
            <a:ext cx="1364668" cy="200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/>
              <a:t>Glabrous skin</a:t>
            </a:r>
            <a:endParaRPr lang="ko-KR" altLang="en-US" sz="900" b="1" dirty="0"/>
          </a:p>
        </p:txBody>
      </p:sp>
      <p:pic>
        <p:nvPicPr>
          <p:cNvPr id="1099" name="그림 1098">
            <a:extLst>
              <a:ext uri="{FF2B5EF4-FFF2-40B4-BE49-F238E27FC236}">
                <a16:creationId xmlns:a16="http://schemas.microsoft.com/office/drawing/2014/main" id="{185ABE34-0EA9-A05B-7780-7DC4D3640F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354" y="2416181"/>
            <a:ext cx="2247386" cy="1418273"/>
          </a:xfrm>
          <a:prstGeom prst="rect">
            <a:avLst/>
          </a:prstGeom>
        </p:spPr>
      </p:pic>
      <p:sp>
        <p:nvSpPr>
          <p:cNvPr id="1100" name="자유형: 도형 1099">
            <a:extLst>
              <a:ext uri="{FF2B5EF4-FFF2-40B4-BE49-F238E27FC236}">
                <a16:creationId xmlns:a16="http://schemas.microsoft.com/office/drawing/2014/main" id="{C2D07907-F6D8-BB1D-EE40-377C71BF658B}"/>
              </a:ext>
            </a:extLst>
          </p:cNvPr>
          <p:cNvSpPr>
            <a:spLocks/>
          </p:cNvSpPr>
          <p:nvPr/>
        </p:nvSpPr>
        <p:spPr>
          <a:xfrm>
            <a:off x="99645" y="2335227"/>
            <a:ext cx="2412819" cy="1569590"/>
          </a:xfrm>
          <a:custGeom>
            <a:avLst/>
            <a:gdLst>
              <a:gd name="connsiteX0" fmla="*/ 192807 w 3702154"/>
              <a:gd name="connsiteY0" fmla="*/ 95958 h 2408330"/>
              <a:gd name="connsiteX1" fmla="*/ 72783 w 3702154"/>
              <a:gd name="connsiteY1" fmla="*/ 215982 h 2408330"/>
              <a:gd name="connsiteX2" fmla="*/ 72783 w 3702154"/>
              <a:gd name="connsiteY2" fmla="*/ 2212055 h 2408330"/>
              <a:gd name="connsiteX3" fmla="*/ 192807 w 3702154"/>
              <a:gd name="connsiteY3" fmla="*/ 2332079 h 2408330"/>
              <a:gd name="connsiteX4" fmla="*/ 1093020 w 3702154"/>
              <a:gd name="connsiteY4" fmla="*/ 2332079 h 2408330"/>
              <a:gd name="connsiteX5" fmla="*/ 1213044 w 3702154"/>
              <a:gd name="connsiteY5" fmla="*/ 2212055 h 2408330"/>
              <a:gd name="connsiteX6" fmla="*/ 1213044 w 3702154"/>
              <a:gd name="connsiteY6" fmla="*/ 215982 h 2408330"/>
              <a:gd name="connsiteX7" fmla="*/ 1093020 w 3702154"/>
              <a:gd name="connsiteY7" fmla="*/ 95958 h 2408330"/>
              <a:gd name="connsiteX8" fmla="*/ 106015 w 3702154"/>
              <a:gd name="connsiteY8" fmla="*/ 0 h 2408330"/>
              <a:gd name="connsiteX9" fmla="*/ 3596139 w 3702154"/>
              <a:gd name="connsiteY9" fmla="*/ 0 h 2408330"/>
              <a:gd name="connsiteX10" fmla="*/ 3702154 w 3702154"/>
              <a:gd name="connsiteY10" fmla="*/ 106015 h 2408330"/>
              <a:gd name="connsiteX11" fmla="*/ 3702154 w 3702154"/>
              <a:gd name="connsiteY11" fmla="*/ 2302315 h 2408330"/>
              <a:gd name="connsiteX12" fmla="*/ 3596139 w 3702154"/>
              <a:gd name="connsiteY12" fmla="*/ 2408330 h 2408330"/>
              <a:gd name="connsiteX13" fmla="*/ 106015 w 3702154"/>
              <a:gd name="connsiteY13" fmla="*/ 2408330 h 2408330"/>
              <a:gd name="connsiteX14" fmla="*/ 0 w 3702154"/>
              <a:gd name="connsiteY14" fmla="*/ 2302315 h 2408330"/>
              <a:gd name="connsiteX15" fmla="*/ 0 w 3702154"/>
              <a:gd name="connsiteY15" fmla="*/ 106015 h 2408330"/>
              <a:gd name="connsiteX16" fmla="*/ 106015 w 3702154"/>
              <a:gd name="connsiteY16" fmla="*/ 0 h 240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2154" h="2408330">
                <a:moveTo>
                  <a:pt x="192807" y="95958"/>
                </a:moveTo>
                <a:cubicBezTo>
                  <a:pt x="126520" y="95958"/>
                  <a:pt x="72783" y="149695"/>
                  <a:pt x="72783" y="215982"/>
                </a:cubicBezTo>
                <a:lnTo>
                  <a:pt x="72783" y="2212055"/>
                </a:lnTo>
                <a:cubicBezTo>
                  <a:pt x="72783" y="2278342"/>
                  <a:pt x="126520" y="2332079"/>
                  <a:pt x="192807" y="2332079"/>
                </a:cubicBezTo>
                <a:lnTo>
                  <a:pt x="1093020" y="2332079"/>
                </a:lnTo>
                <a:cubicBezTo>
                  <a:pt x="1159307" y="2332079"/>
                  <a:pt x="1213044" y="2278342"/>
                  <a:pt x="1213044" y="2212055"/>
                </a:cubicBezTo>
                <a:lnTo>
                  <a:pt x="1213044" y="215982"/>
                </a:lnTo>
                <a:cubicBezTo>
                  <a:pt x="1213044" y="149695"/>
                  <a:pt x="1159307" y="95958"/>
                  <a:pt x="1093020" y="95958"/>
                </a:cubicBezTo>
                <a:close/>
                <a:moveTo>
                  <a:pt x="106015" y="0"/>
                </a:moveTo>
                <a:lnTo>
                  <a:pt x="3596139" y="0"/>
                </a:lnTo>
                <a:cubicBezTo>
                  <a:pt x="3654689" y="0"/>
                  <a:pt x="3702154" y="47465"/>
                  <a:pt x="3702154" y="106015"/>
                </a:cubicBezTo>
                <a:lnTo>
                  <a:pt x="3702154" y="2302315"/>
                </a:lnTo>
                <a:cubicBezTo>
                  <a:pt x="3702154" y="2360865"/>
                  <a:pt x="3654689" y="2408330"/>
                  <a:pt x="3596139" y="2408330"/>
                </a:cubicBezTo>
                <a:lnTo>
                  <a:pt x="106015" y="2408330"/>
                </a:lnTo>
                <a:cubicBezTo>
                  <a:pt x="47465" y="2408330"/>
                  <a:pt x="0" y="2360865"/>
                  <a:pt x="0" y="2302315"/>
                </a:cubicBezTo>
                <a:lnTo>
                  <a:pt x="0" y="106015"/>
                </a:lnTo>
                <a:cubicBezTo>
                  <a:pt x="0" y="47465"/>
                  <a:pt x="47465" y="0"/>
                  <a:pt x="106015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6000"/>
            </a:schemeClr>
          </a:solidFill>
          <a:ln w="1905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050" dirty="0"/>
          </a:p>
        </p:txBody>
      </p:sp>
      <p:pic>
        <p:nvPicPr>
          <p:cNvPr id="1101" name="그림 1100">
            <a:extLst>
              <a:ext uri="{FF2B5EF4-FFF2-40B4-BE49-F238E27FC236}">
                <a16:creationId xmlns:a16="http://schemas.microsoft.com/office/drawing/2014/main" id="{5F90ECDB-FBB9-70AD-FC13-C1E9B734D2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234" y="2459625"/>
            <a:ext cx="1797241" cy="136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45946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Second order layer (Cuneate Nucleus)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ko-KR" altLang="en-US" dirty="0"/>
              <a:t>쐐기핵의 신경회로적 기전 연구를 위해 </a:t>
            </a:r>
            <a:r>
              <a:rPr lang="ko-KR" altLang="en-US" dirty="0" err="1"/>
              <a:t>흥분성</a:t>
            </a:r>
            <a:r>
              <a:rPr lang="ko-KR" altLang="en-US" dirty="0"/>
              <a:t> 신경회로와 </a:t>
            </a:r>
            <a:r>
              <a:rPr lang="ko-KR" altLang="en-US" dirty="0" err="1"/>
              <a:t>억제성</a:t>
            </a:r>
            <a:r>
              <a:rPr lang="ko-KR" altLang="en-US" dirty="0"/>
              <a:t> 신경회로의 상호작용으로 측면 억제의 역할과 영향을 분석함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측면 억제는 노이즈의 축적을 방지하고</a:t>
            </a:r>
            <a:r>
              <a:rPr lang="en-US" altLang="ko-KR" dirty="0"/>
              <a:t>, </a:t>
            </a:r>
            <a:r>
              <a:rPr lang="ko-KR" altLang="en-US" dirty="0"/>
              <a:t>공간정보를 보존하는 역할을 수행함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09050C-23AA-B84F-B8C3-0E308AA0F1F7}"/>
              </a:ext>
            </a:extLst>
          </p:cNvPr>
          <p:cNvGrpSpPr/>
          <p:nvPr/>
        </p:nvGrpSpPr>
        <p:grpSpPr>
          <a:xfrm>
            <a:off x="2504433" y="1813399"/>
            <a:ext cx="6521498" cy="3839600"/>
            <a:chOff x="3420364" y="1476924"/>
            <a:chExt cx="8397791" cy="5119466"/>
          </a:xfrm>
        </p:grpSpPr>
        <p:sp>
          <p:nvSpPr>
            <p:cNvPr id="7" name="Google Shape;168;p4">
              <a:extLst>
                <a:ext uri="{FF2B5EF4-FFF2-40B4-BE49-F238E27FC236}">
                  <a16:creationId xmlns:a16="http://schemas.microsoft.com/office/drawing/2014/main" id="{CFF6885C-BB11-3761-F29E-A5BDF7A25918}"/>
                </a:ext>
              </a:extLst>
            </p:cNvPr>
            <p:cNvSpPr>
              <a:spLocks/>
            </p:cNvSpPr>
            <p:nvPr/>
          </p:nvSpPr>
          <p:spPr>
            <a:xfrm>
              <a:off x="3420364" y="1500902"/>
              <a:ext cx="8397790" cy="5095488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0;p4">
              <a:extLst>
                <a:ext uri="{FF2B5EF4-FFF2-40B4-BE49-F238E27FC236}">
                  <a16:creationId xmlns:a16="http://schemas.microsoft.com/office/drawing/2014/main" id="{50CCE51E-377E-6311-A52F-8CAD75554E51}"/>
                </a:ext>
              </a:extLst>
            </p:cNvPr>
            <p:cNvSpPr>
              <a:spLocks/>
            </p:cNvSpPr>
            <p:nvPr/>
          </p:nvSpPr>
          <p:spPr>
            <a:xfrm>
              <a:off x="3420365" y="1476924"/>
              <a:ext cx="8397790" cy="382782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Modeling of Cuneate Nucleus</a:t>
              </a:r>
              <a:endParaRPr lang="ko-KR" altLang="en-US" sz="900" b="1" dirty="0">
                <a:solidFill>
                  <a:schemeClr val="lt1"/>
                </a:solidFill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75A60A-99F2-CD76-09E6-5FCD681BDB8A}"/>
              </a:ext>
            </a:extLst>
          </p:cNvPr>
          <p:cNvSpPr txBox="1"/>
          <p:nvPr/>
        </p:nvSpPr>
        <p:spPr>
          <a:xfrm>
            <a:off x="802088" y="5401946"/>
            <a:ext cx="166105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/>
              <a:t>(Adel </a:t>
            </a:r>
            <a:r>
              <a:rPr lang="en-US" altLang="ko-KR" sz="600" dirty="0" err="1"/>
              <a:t>Parivizi-Fard</a:t>
            </a:r>
            <a:r>
              <a:rPr lang="en-US" altLang="ko-KR" sz="600" dirty="0"/>
              <a:t> et al., 2021)</a:t>
            </a:r>
            <a:endParaRPr lang="ko-KR" altLang="en-US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F0A77-FC25-9A66-8E9B-A7DDD5DD66C7}"/>
              </a:ext>
            </a:extLst>
          </p:cNvPr>
          <p:cNvSpPr txBox="1"/>
          <p:nvPr/>
        </p:nvSpPr>
        <p:spPr>
          <a:xfrm>
            <a:off x="526037" y="4062332"/>
            <a:ext cx="1570429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Lateral inhibition</a:t>
            </a:r>
            <a:endParaRPr lang="ko-KR" altLang="en-US" sz="788" b="1" dirty="0"/>
          </a:p>
        </p:txBody>
      </p:sp>
      <p:pic>
        <p:nvPicPr>
          <p:cNvPr id="12" name="Picture 2" descr="Figure 6">
            <a:extLst>
              <a:ext uri="{FF2B5EF4-FFF2-40B4-BE49-F238E27FC236}">
                <a16:creationId xmlns:a16="http://schemas.microsoft.com/office/drawing/2014/main" id="{B43DE413-17DC-6C05-A3A9-A481B84BE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1" b="52889"/>
          <a:stretch/>
        </p:blipFill>
        <p:spPr bwMode="auto">
          <a:xfrm>
            <a:off x="46101" y="4286254"/>
            <a:ext cx="2386364" cy="11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4199CE-5279-1D31-4B6D-06569CDC07AC}"/>
              </a:ext>
            </a:extLst>
          </p:cNvPr>
          <p:cNvSpPr txBox="1"/>
          <p:nvPr/>
        </p:nvSpPr>
        <p:spPr>
          <a:xfrm rot="16200000">
            <a:off x="2255807" y="4558310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0000FF"/>
                </a:solidFill>
              </a:rPr>
              <a:t>SA - 1</a:t>
            </a:r>
            <a:endParaRPr lang="ko-KR" altLang="en-US" sz="825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EE473-67E2-4452-6046-8D4AE7D16866}"/>
              </a:ext>
            </a:extLst>
          </p:cNvPr>
          <p:cNvSpPr txBox="1"/>
          <p:nvPr/>
        </p:nvSpPr>
        <p:spPr>
          <a:xfrm rot="16200000">
            <a:off x="2255808" y="3002120"/>
            <a:ext cx="7585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25" b="1" dirty="0">
                <a:solidFill>
                  <a:srgbClr val="C00000"/>
                </a:solidFill>
              </a:rPr>
              <a:t>RA - 1</a:t>
            </a:r>
            <a:endParaRPr lang="ko-KR" altLang="en-US" sz="825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72354-3357-3C63-2981-6FD3BD7C922B}"/>
              </a:ext>
            </a:extLst>
          </p:cNvPr>
          <p:cNvSpPr txBox="1"/>
          <p:nvPr/>
        </p:nvSpPr>
        <p:spPr>
          <a:xfrm>
            <a:off x="6855319" y="3692980"/>
            <a:ext cx="1977392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Projection neurons (</a:t>
            </a:r>
            <a:r>
              <a:rPr lang="en-US" altLang="ko-KR" sz="788" b="1" dirty="0">
                <a:solidFill>
                  <a:srgbClr val="FF0000"/>
                </a:solidFill>
              </a:rPr>
              <a:t>with Inhibition</a:t>
            </a:r>
            <a:r>
              <a:rPr lang="en-US" altLang="ko-KR" sz="788" b="1" dirty="0"/>
              <a:t>)</a:t>
            </a:r>
          </a:p>
          <a:p>
            <a:pPr algn="ctr"/>
            <a:r>
              <a:rPr lang="en-US" altLang="ko-KR" sz="788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 reduction through lateral inhibition</a:t>
            </a:r>
          </a:p>
          <a:p>
            <a:pPr algn="ctr"/>
            <a:endParaRPr lang="ko-KR" altLang="en-US" sz="788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3B5CAB-0B90-8929-0FBE-6C405348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86" y="3974444"/>
            <a:ext cx="1524350" cy="7670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A0F6D5-0985-3039-0E89-9FD8A7B2C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59" y="4760798"/>
            <a:ext cx="1515677" cy="7627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212F63-D696-92D3-7D52-436C57D9F349}"/>
              </a:ext>
            </a:extLst>
          </p:cNvPr>
          <p:cNvSpPr txBox="1"/>
          <p:nvPr/>
        </p:nvSpPr>
        <p:spPr>
          <a:xfrm>
            <a:off x="3041804" y="4410797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Primary afferents</a:t>
            </a:r>
            <a:endParaRPr lang="ko-KR" altLang="en-US" sz="788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97BC9-717A-D405-06E2-2CFFAEBD9340}"/>
              </a:ext>
            </a:extLst>
          </p:cNvPr>
          <p:cNvSpPr txBox="1"/>
          <p:nvPr/>
        </p:nvSpPr>
        <p:spPr>
          <a:xfrm>
            <a:off x="3041804" y="5203453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Interneurons</a:t>
            </a:r>
            <a:endParaRPr lang="ko-KR" altLang="en-US" sz="788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03DA523-2608-676C-0283-50F47327A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737" y="2328003"/>
            <a:ext cx="1531599" cy="758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544EA-DD50-12B0-2DDC-1C8E96B175BC}"/>
              </a:ext>
            </a:extLst>
          </p:cNvPr>
          <p:cNvSpPr txBox="1"/>
          <p:nvPr/>
        </p:nvSpPr>
        <p:spPr>
          <a:xfrm>
            <a:off x="3041804" y="2763799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Primary afferents</a:t>
            </a:r>
            <a:endParaRPr lang="ko-KR" altLang="en-US" sz="788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D33376-0581-3466-8AE2-8903C3272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262" y="3112299"/>
            <a:ext cx="1506074" cy="757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1A15C5-96C6-5EE4-4F1D-1E4D1E793569}"/>
              </a:ext>
            </a:extLst>
          </p:cNvPr>
          <p:cNvSpPr txBox="1"/>
          <p:nvPr/>
        </p:nvSpPr>
        <p:spPr>
          <a:xfrm>
            <a:off x="3041804" y="3552645"/>
            <a:ext cx="1013357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Interneurons</a:t>
            </a:r>
            <a:endParaRPr lang="ko-KR" altLang="en-US" sz="788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3DC856-2BFD-48B4-EB7B-0AB7A3F29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778" y="4166284"/>
            <a:ext cx="2181668" cy="1097838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6EC72F7-07EA-3088-35FB-C321B04A517F}"/>
              </a:ext>
            </a:extLst>
          </p:cNvPr>
          <p:cNvSpPr/>
          <p:nvPr/>
        </p:nvSpPr>
        <p:spPr>
          <a:xfrm>
            <a:off x="7081518" y="4607005"/>
            <a:ext cx="1350647" cy="520165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060F388-FB7F-4B9C-1BAE-CA16C1EB2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721" y="2467130"/>
            <a:ext cx="2203726" cy="1108937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44FB29B-1A6D-4F40-1AA6-88882DB0C1DA}"/>
              </a:ext>
            </a:extLst>
          </p:cNvPr>
          <p:cNvSpPr/>
          <p:nvPr/>
        </p:nvSpPr>
        <p:spPr>
          <a:xfrm>
            <a:off x="7034212" y="2887290"/>
            <a:ext cx="404813" cy="5517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664F8D9-2F2B-984E-35F3-DC2BAA9B6DA7}"/>
              </a:ext>
            </a:extLst>
          </p:cNvPr>
          <p:cNvSpPr/>
          <p:nvPr/>
        </p:nvSpPr>
        <p:spPr>
          <a:xfrm>
            <a:off x="8231875" y="2891268"/>
            <a:ext cx="424013" cy="5517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37000"/>
            </a:schemeClr>
          </a:solidFill>
          <a:ln w="1270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FFDECB-B24A-0C36-DD6E-90557E1A3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560" y="4160436"/>
            <a:ext cx="2181668" cy="10978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E5031AB-50E5-499C-1AF9-466DA8E70988}"/>
              </a:ext>
            </a:extLst>
          </p:cNvPr>
          <p:cNvSpPr txBox="1"/>
          <p:nvPr/>
        </p:nvSpPr>
        <p:spPr>
          <a:xfrm>
            <a:off x="4564777" y="3743105"/>
            <a:ext cx="2028253" cy="21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88" b="1" dirty="0"/>
              <a:t>Projection neurons (without Inhibition)</a:t>
            </a:r>
            <a:endParaRPr lang="ko-KR" altLang="en-US" sz="788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3430A5C-044D-8E57-C910-5C513280F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180" y="2470569"/>
            <a:ext cx="2203726" cy="1108938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A1E4320-1941-9B12-8BA6-2876927C0DFC}"/>
              </a:ext>
            </a:extLst>
          </p:cNvPr>
          <p:cNvSpPr/>
          <p:nvPr/>
        </p:nvSpPr>
        <p:spPr>
          <a:xfrm>
            <a:off x="4805341" y="4607005"/>
            <a:ext cx="1350647" cy="520165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1FFAEEA-EEA7-5426-1A05-5688142D2A11}"/>
              </a:ext>
            </a:extLst>
          </p:cNvPr>
          <p:cNvSpPr/>
          <p:nvPr/>
        </p:nvSpPr>
        <p:spPr>
          <a:xfrm>
            <a:off x="4758036" y="2887290"/>
            <a:ext cx="404813" cy="55179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D0CB4F5-C845-5C60-F750-25F60FFBC375}"/>
              </a:ext>
            </a:extLst>
          </p:cNvPr>
          <p:cNvSpPr/>
          <p:nvPr/>
        </p:nvSpPr>
        <p:spPr>
          <a:xfrm>
            <a:off x="5955699" y="2891268"/>
            <a:ext cx="424013" cy="551792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DA1FF1D-0F45-D628-17A3-A3F12102F8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379" y="2309665"/>
            <a:ext cx="2172733" cy="1371160"/>
          </a:xfrm>
          <a:prstGeom prst="rect">
            <a:avLst/>
          </a:prstGeom>
        </p:spPr>
      </p:pic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0CADC5-7EE7-8F96-5B8F-D0CDFE188623}"/>
              </a:ext>
            </a:extLst>
          </p:cNvPr>
          <p:cNvSpPr>
            <a:spLocks/>
          </p:cNvSpPr>
          <p:nvPr/>
        </p:nvSpPr>
        <p:spPr>
          <a:xfrm>
            <a:off x="98048" y="2231400"/>
            <a:ext cx="2332670" cy="1517451"/>
          </a:xfrm>
          <a:custGeom>
            <a:avLst/>
            <a:gdLst>
              <a:gd name="connsiteX0" fmla="*/ 1039580 w 3110226"/>
              <a:gd name="connsiteY0" fmla="*/ 72338 h 2023268"/>
              <a:gd name="connsiteX1" fmla="*/ 938719 w 3110226"/>
              <a:gd name="connsiteY1" fmla="*/ 173199 h 2023268"/>
              <a:gd name="connsiteX2" fmla="*/ 938719 w 3110226"/>
              <a:gd name="connsiteY2" fmla="*/ 1850070 h 2023268"/>
              <a:gd name="connsiteX3" fmla="*/ 1039580 w 3110226"/>
              <a:gd name="connsiteY3" fmla="*/ 1950931 h 2023268"/>
              <a:gd name="connsiteX4" fmla="*/ 1796066 w 3110226"/>
              <a:gd name="connsiteY4" fmla="*/ 1950931 h 2023268"/>
              <a:gd name="connsiteX5" fmla="*/ 1896927 w 3110226"/>
              <a:gd name="connsiteY5" fmla="*/ 1850070 h 2023268"/>
              <a:gd name="connsiteX6" fmla="*/ 1896927 w 3110226"/>
              <a:gd name="connsiteY6" fmla="*/ 173199 h 2023268"/>
              <a:gd name="connsiteX7" fmla="*/ 1796066 w 3110226"/>
              <a:gd name="connsiteY7" fmla="*/ 72338 h 2023268"/>
              <a:gd name="connsiteX8" fmla="*/ 89064 w 3110226"/>
              <a:gd name="connsiteY8" fmla="*/ 0 h 2023268"/>
              <a:gd name="connsiteX9" fmla="*/ 3021162 w 3110226"/>
              <a:gd name="connsiteY9" fmla="*/ 0 h 2023268"/>
              <a:gd name="connsiteX10" fmla="*/ 3110226 w 3110226"/>
              <a:gd name="connsiteY10" fmla="*/ 89064 h 2023268"/>
              <a:gd name="connsiteX11" fmla="*/ 3110226 w 3110226"/>
              <a:gd name="connsiteY11" fmla="*/ 1934204 h 2023268"/>
              <a:gd name="connsiteX12" fmla="*/ 3021162 w 3110226"/>
              <a:gd name="connsiteY12" fmla="*/ 2023268 h 2023268"/>
              <a:gd name="connsiteX13" fmla="*/ 89064 w 3110226"/>
              <a:gd name="connsiteY13" fmla="*/ 2023268 h 2023268"/>
              <a:gd name="connsiteX14" fmla="*/ 0 w 3110226"/>
              <a:gd name="connsiteY14" fmla="*/ 1934204 h 2023268"/>
              <a:gd name="connsiteX15" fmla="*/ 0 w 3110226"/>
              <a:gd name="connsiteY15" fmla="*/ 89064 h 2023268"/>
              <a:gd name="connsiteX16" fmla="*/ 89064 w 3110226"/>
              <a:gd name="connsiteY16" fmla="*/ 0 h 202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0226" h="2023268">
                <a:moveTo>
                  <a:pt x="1039580" y="72338"/>
                </a:moveTo>
                <a:cubicBezTo>
                  <a:pt x="983876" y="72338"/>
                  <a:pt x="938719" y="117495"/>
                  <a:pt x="938719" y="173199"/>
                </a:cubicBezTo>
                <a:lnTo>
                  <a:pt x="938719" y="1850070"/>
                </a:lnTo>
                <a:cubicBezTo>
                  <a:pt x="938719" y="1905774"/>
                  <a:pt x="983876" y="1950931"/>
                  <a:pt x="1039580" y="1950931"/>
                </a:cubicBezTo>
                <a:lnTo>
                  <a:pt x="1796066" y="1950931"/>
                </a:lnTo>
                <a:cubicBezTo>
                  <a:pt x="1851770" y="1950931"/>
                  <a:pt x="1896927" y="1905774"/>
                  <a:pt x="1896927" y="1850070"/>
                </a:cubicBezTo>
                <a:lnTo>
                  <a:pt x="1896927" y="173199"/>
                </a:lnTo>
                <a:cubicBezTo>
                  <a:pt x="1896927" y="117495"/>
                  <a:pt x="1851770" y="72338"/>
                  <a:pt x="1796066" y="72338"/>
                </a:cubicBezTo>
                <a:close/>
                <a:moveTo>
                  <a:pt x="89064" y="0"/>
                </a:moveTo>
                <a:lnTo>
                  <a:pt x="3021162" y="0"/>
                </a:lnTo>
                <a:cubicBezTo>
                  <a:pt x="3070351" y="0"/>
                  <a:pt x="3110226" y="39875"/>
                  <a:pt x="3110226" y="89064"/>
                </a:cubicBezTo>
                <a:lnTo>
                  <a:pt x="3110226" y="1934204"/>
                </a:lnTo>
                <a:cubicBezTo>
                  <a:pt x="3110226" y="1983393"/>
                  <a:pt x="3070351" y="2023268"/>
                  <a:pt x="3021162" y="2023268"/>
                </a:cubicBezTo>
                <a:lnTo>
                  <a:pt x="89064" y="2023268"/>
                </a:lnTo>
                <a:cubicBezTo>
                  <a:pt x="39875" y="2023268"/>
                  <a:pt x="0" y="1983393"/>
                  <a:pt x="0" y="1934204"/>
                </a:cubicBezTo>
                <a:lnTo>
                  <a:pt x="0" y="89064"/>
                </a:lnTo>
                <a:cubicBezTo>
                  <a:pt x="0" y="39875"/>
                  <a:pt x="39875" y="0"/>
                  <a:pt x="8906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84000"/>
            </a:schemeClr>
          </a:solidFill>
          <a:ln w="19050">
            <a:solidFill>
              <a:srgbClr val="DC1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447C0-CF19-A00E-3220-4C6FDA1AF6BA}"/>
              </a:ext>
            </a:extLst>
          </p:cNvPr>
          <p:cNvSpPr txBox="1"/>
          <p:nvPr/>
        </p:nvSpPr>
        <p:spPr>
          <a:xfrm>
            <a:off x="4397459" y="2201520"/>
            <a:ext cx="22551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44C1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억제성</a:t>
            </a:r>
            <a:r>
              <a:rPr lang="ko-KR" altLang="en-US" sz="1050" dirty="0">
                <a:solidFill>
                  <a:srgbClr val="44C1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뉴런 비활성화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44DE5B-864C-2444-4522-F497EAB39359}"/>
              </a:ext>
            </a:extLst>
          </p:cNvPr>
          <p:cNvSpPr txBox="1"/>
          <p:nvPr/>
        </p:nvSpPr>
        <p:spPr>
          <a:xfrm>
            <a:off x="6682873" y="2201520"/>
            <a:ext cx="22551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억제성</a:t>
            </a:r>
            <a:r>
              <a:rPr lang="ko-KR" altLang="en-US" sz="105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뉴런 활성화</a:t>
            </a:r>
          </a:p>
        </p:txBody>
      </p:sp>
    </p:spTree>
    <p:extLst>
      <p:ext uri="{BB962C8B-B14F-4D97-AF65-F5344CB8AC3E}">
        <p14:creationId xmlns:p14="http://schemas.microsoft.com/office/powerpoint/2010/main" val="369248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565002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Third order layer (Primary somatosensory cortex)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308F-96F8-FFD1-9AB5-35387B53B1E8}"/>
              </a:ext>
            </a:extLst>
          </p:cNvPr>
          <p:cNvSpPr txBox="1"/>
          <p:nvPr/>
        </p:nvSpPr>
        <p:spPr>
          <a:xfrm>
            <a:off x="163693" y="1078424"/>
            <a:ext cx="88166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000" b="1"/>
            </a:lvl1pPr>
          </a:lstStyle>
          <a:p>
            <a:r>
              <a:rPr lang="en-US" altLang="ko-KR" dirty="0"/>
              <a:t>Third order layer</a:t>
            </a:r>
            <a:r>
              <a:rPr lang="ko-KR" altLang="en-US" dirty="0"/>
              <a:t>에서는 특화된 </a:t>
            </a:r>
            <a:r>
              <a:rPr lang="en-US" altLang="ko-KR" dirty="0"/>
              <a:t>receptive field</a:t>
            </a:r>
            <a:r>
              <a:rPr lang="ko-KR" altLang="en-US" dirty="0"/>
              <a:t>를 활용하여 기능적인 역할을 수행할 수 있는 출력층을 설계하였음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12E13-2DA3-0F84-0AFE-F683340E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62" y="4002250"/>
            <a:ext cx="725900" cy="94770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9" name="Google Shape;168;p4">
            <a:extLst>
              <a:ext uri="{FF2B5EF4-FFF2-40B4-BE49-F238E27FC236}">
                <a16:creationId xmlns:a16="http://schemas.microsoft.com/office/drawing/2014/main" id="{34D4BC8D-2F40-58E3-C593-27BA4A57AA0F}"/>
              </a:ext>
            </a:extLst>
          </p:cNvPr>
          <p:cNvSpPr>
            <a:spLocks/>
          </p:cNvSpPr>
          <p:nvPr/>
        </p:nvSpPr>
        <p:spPr>
          <a:xfrm>
            <a:off x="3243019" y="1755609"/>
            <a:ext cx="5598431" cy="3473037"/>
          </a:xfrm>
          <a:prstGeom prst="roundRect">
            <a:avLst>
              <a:gd name="adj" fmla="val 1915"/>
            </a:avLst>
          </a:prstGeom>
          <a:noFill/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10;p4">
            <a:extLst>
              <a:ext uri="{FF2B5EF4-FFF2-40B4-BE49-F238E27FC236}">
                <a16:creationId xmlns:a16="http://schemas.microsoft.com/office/drawing/2014/main" id="{FC1B5775-32B5-84C4-DDCA-647862E2963A}"/>
              </a:ext>
            </a:extLst>
          </p:cNvPr>
          <p:cNvSpPr/>
          <p:nvPr/>
        </p:nvSpPr>
        <p:spPr>
          <a:xfrm>
            <a:off x="3243019" y="1652837"/>
            <a:ext cx="5598431" cy="287087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Modeling of primary somatosensory cortex</a:t>
            </a:r>
            <a:endParaRPr lang="ko-KR" altLang="en-US" sz="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6EA850-0E5D-BF13-2AD1-234A25D6E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8" r="7932"/>
          <a:stretch/>
        </p:blipFill>
        <p:spPr>
          <a:xfrm flipV="1">
            <a:off x="4311104" y="2551842"/>
            <a:ext cx="698178" cy="947965"/>
          </a:xfrm>
          <a:custGeom>
            <a:avLst/>
            <a:gdLst>
              <a:gd name="connsiteX0" fmla="*/ 0 w 2082800"/>
              <a:gd name="connsiteY0" fmla="*/ 68 h 2768600"/>
              <a:gd name="connsiteX1" fmla="*/ 2082800 w 2082800"/>
              <a:gd name="connsiteY1" fmla="*/ 68 h 2768600"/>
              <a:gd name="connsiteX2" fmla="*/ 2082800 w 2082800"/>
              <a:gd name="connsiteY2" fmla="*/ 2768668 h 2768600"/>
              <a:gd name="connsiteX3" fmla="*/ 0 w 2082800"/>
              <a:gd name="connsiteY3" fmla="*/ 2768668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768600">
                <a:moveTo>
                  <a:pt x="0" y="68"/>
                </a:moveTo>
                <a:lnTo>
                  <a:pt x="2082800" y="68"/>
                </a:lnTo>
                <a:lnTo>
                  <a:pt x="2082800" y="2768668"/>
                </a:lnTo>
                <a:lnTo>
                  <a:pt x="0" y="2768668"/>
                </a:lnTo>
                <a:close/>
              </a:path>
            </a:pathLst>
          </a:custGeom>
          <a:ln w="12700">
            <a:solidFill>
              <a:srgbClr val="00206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64D1A2-F2DF-95F4-14D9-51CED9971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311104" y="4059415"/>
            <a:ext cx="698178" cy="928066"/>
          </a:xfrm>
          <a:custGeom>
            <a:avLst/>
            <a:gdLst>
              <a:gd name="connsiteX0" fmla="*/ 0 w 2082800"/>
              <a:gd name="connsiteY0" fmla="*/ 68 h 2768600"/>
              <a:gd name="connsiteX1" fmla="*/ 2082800 w 2082800"/>
              <a:gd name="connsiteY1" fmla="*/ 68 h 2768600"/>
              <a:gd name="connsiteX2" fmla="*/ 2082800 w 2082800"/>
              <a:gd name="connsiteY2" fmla="*/ 2768668 h 2768600"/>
              <a:gd name="connsiteX3" fmla="*/ 0 w 2082800"/>
              <a:gd name="connsiteY3" fmla="*/ 2768668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2800" h="2768600">
                <a:moveTo>
                  <a:pt x="0" y="68"/>
                </a:moveTo>
                <a:lnTo>
                  <a:pt x="2082800" y="68"/>
                </a:lnTo>
                <a:lnTo>
                  <a:pt x="2082800" y="2768668"/>
                </a:lnTo>
                <a:lnTo>
                  <a:pt x="0" y="2768668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3EE270-EBF6-8305-84A0-7E71B9A0A095}"/>
              </a:ext>
            </a:extLst>
          </p:cNvPr>
          <p:cNvSpPr txBox="1"/>
          <p:nvPr/>
        </p:nvSpPr>
        <p:spPr>
          <a:xfrm>
            <a:off x="7808842" y="2246301"/>
            <a:ext cx="1014608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Synaptic</a:t>
            </a:r>
            <a:r>
              <a:rPr lang="ko-KR" altLang="en-US" sz="750" b="1" dirty="0"/>
              <a:t> </a:t>
            </a:r>
            <a:r>
              <a:rPr lang="en-US" altLang="ko-KR" sz="750" b="1" dirty="0"/>
              <a:t>weight</a:t>
            </a:r>
            <a:endParaRPr lang="ko-KR" altLang="en-US" sz="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447AE-ED16-2453-57D4-7932EB0AD267}"/>
              </a:ext>
            </a:extLst>
          </p:cNvPr>
          <p:cNvSpPr txBox="1">
            <a:spLocks/>
          </p:cNvSpPr>
          <p:nvPr/>
        </p:nvSpPr>
        <p:spPr>
          <a:xfrm>
            <a:off x="3268108" y="2907126"/>
            <a:ext cx="1011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solidFill>
                  <a:srgbClr val="0000FF"/>
                </a:solidFill>
              </a:rPr>
              <a:t>SA – 1 </a:t>
            </a:r>
            <a:br>
              <a:rPr lang="en-US" altLang="ko-KR" sz="750" b="1" dirty="0">
                <a:solidFill>
                  <a:srgbClr val="0000FF"/>
                </a:solidFill>
              </a:rPr>
            </a:br>
            <a:r>
              <a:rPr lang="en-US" altLang="ko-KR" sz="750" b="1" dirty="0">
                <a:solidFill>
                  <a:srgbClr val="0000FF"/>
                </a:solidFill>
              </a:rPr>
              <a:t>Mechanoreceptors</a:t>
            </a:r>
            <a:endParaRPr lang="ko-KR" altLang="en-US" sz="750" b="1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CDC7D6-7804-CED9-C1F9-065329ABCC21}"/>
              </a:ext>
            </a:extLst>
          </p:cNvPr>
          <p:cNvSpPr txBox="1">
            <a:spLocks/>
          </p:cNvSpPr>
          <p:nvPr/>
        </p:nvSpPr>
        <p:spPr>
          <a:xfrm>
            <a:off x="3268108" y="4423777"/>
            <a:ext cx="1011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b="1" dirty="0">
                <a:solidFill>
                  <a:srgbClr val="FF0000"/>
                </a:solidFill>
              </a:rPr>
              <a:t>RA – 1 </a:t>
            </a:r>
            <a:br>
              <a:rPr lang="en-US" altLang="ko-KR" sz="750" b="1" dirty="0">
                <a:solidFill>
                  <a:srgbClr val="FF0000"/>
                </a:solidFill>
              </a:rPr>
            </a:br>
            <a:r>
              <a:rPr lang="en-US" altLang="ko-KR" sz="750" b="1" dirty="0">
                <a:solidFill>
                  <a:srgbClr val="FF0000"/>
                </a:solidFill>
              </a:rPr>
              <a:t>Mechanoreceptors</a:t>
            </a:r>
            <a:endParaRPr lang="ko-KR" altLang="en-US" sz="750" b="1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BC7EE5B-9350-AFE1-49AC-C4F68FCF94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33" r="-1210"/>
          <a:stretch/>
        </p:blipFill>
        <p:spPr>
          <a:xfrm>
            <a:off x="8150358" y="2447195"/>
            <a:ext cx="331579" cy="11092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FF726C4-2473-F712-2E02-8B51E4D9F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934" y="2502895"/>
            <a:ext cx="771936" cy="100780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04085BA-1769-48C5-A324-3D29A20D1D37}"/>
              </a:ext>
            </a:extLst>
          </p:cNvPr>
          <p:cNvSpPr/>
          <p:nvPr/>
        </p:nvSpPr>
        <p:spPr>
          <a:xfrm>
            <a:off x="5828908" y="2531285"/>
            <a:ext cx="394483" cy="173852"/>
          </a:xfrm>
          <a:prstGeom prst="ellipse">
            <a:avLst/>
          </a:prstGeom>
          <a:solidFill>
            <a:schemeClr val="accent1">
              <a:lumMod val="75000"/>
              <a:alpha val="14000"/>
            </a:scheme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E0419D-AFF2-979A-EAEB-1B43284DB51D}"/>
              </a:ext>
            </a:extLst>
          </p:cNvPr>
          <p:cNvSpPr/>
          <p:nvPr/>
        </p:nvSpPr>
        <p:spPr>
          <a:xfrm>
            <a:off x="5905061" y="2687246"/>
            <a:ext cx="297022" cy="173852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43E0868-6B92-DBD6-B2AD-42598A8B67CA}"/>
              </a:ext>
            </a:extLst>
          </p:cNvPr>
          <p:cNvSpPr/>
          <p:nvPr/>
        </p:nvSpPr>
        <p:spPr>
          <a:xfrm rot="16641112">
            <a:off x="5739951" y="4129877"/>
            <a:ext cx="394483" cy="173852"/>
          </a:xfrm>
          <a:prstGeom prst="ellipse">
            <a:avLst/>
          </a:prstGeom>
          <a:solidFill>
            <a:schemeClr val="accent1">
              <a:lumMod val="75000"/>
              <a:alpha val="14000"/>
            </a:scheme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B8D057F-A549-9F6A-5BC8-DF60FB048FD1}"/>
              </a:ext>
            </a:extLst>
          </p:cNvPr>
          <p:cNvSpPr/>
          <p:nvPr/>
        </p:nvSpPr>
        <p:spPr>
          <a:xfrm rot="16478959">
            <a:off x="5912765" y="4127512"/>
            <a:ext cx="319970" cy="173852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0C6E29-D9DB-92A0-85FD-03D16930C09E}"/>
              </a:ext>
            </a:extLst>
          </p:cNvPr>
          <p:cNvSpPr txBox="1"/>
          <p:nvPr/>
        </p:nvSpPr>
        <p:spPr>
          <a:xfrm>
            <a:off x="5809429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11 * 8</a:t>
            </a:r>
            <a:endParaRPr lang="ko-KR" altLang="en-US" sz="7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486B6F-2AB5-337E-D4CB-E4DC98E2D51C}"/>
              </a:ext>
            </a:extLst>
          </p:cNvPr>
          <p:cNvSpPr txBox="1"/>
          <p:nvPr/>
        </p:nvSpPr>
        <p:spPr>
          <a:xfrm>
            <a:off x="5808814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13 * 10</a:t>
            </a:r>
            <a:endParaRPr lang="ko-KR" altLang="en-US" sz="7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94F25B-1775-724C-BD66-FC1A35C3F3C2}"/>
              </a:ext>
            </a:extLst>
          </p:cNvPr>
          <p:cNvSpPr txBox="1"/>
          <p:nvPr/>
        </p:nvSpPr>
        <p:spPr>
          <a:xfrm>
            <a:off x="6694043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9 * 6</a:t>
            </a:r>
            <a:endParaRPr lang="ko-KR" altLang="en-US" sz="7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1DDD31-876C-1AFA-1784-B005BD5F17E8}"/>
              </a:ext>
            </a:extLst>
          </p:cNvPr>
          <p:cNvSpPr txBox="1"/>
          <p:nvPr/>
        </p:nvSpPr>
        <p:spPr>
          <a:xfrm>
            <a:off x="6693428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11 * 8</a:t>
            </a:r>
            <a:endParaRPr lang="ko-KR" altLang="en-US" sz="7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423B02-046F-A9E1-76B1-01C0CC748F0A}"/>
              </a:ext>
            </a:extLst>
          </p:cNvPr>
          <p:cNvSpPr txBox="1"/>
          <p:nvPr/>
        </p:nvSpPr>
        <p:spPr>
          <a:xfrm>
            <a:off x="7431247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7 * 4</a:t>
            </a:r>
            <a:endParaRPr lang="ko-KR" altLang="en-US" sz="7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440CBC-80D0-A404-280B-B4539B30F14E}"/>
              </a:ext>
            </a:extLst>
          </p:cNvPr>
          <p:cNvSpPr txBox="1"/>
          <p:nvPr/>
        </p:nvSpPr>
        <p:spPr>
          <a:xfrm>
            <a:off x="7431862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7 * 4</a:t>
            </a:r>
            <a:endParaRPr lang="ko-KR" altLang="en-US" sz="7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C9DFB1-E4E3-154C-E3A8-AD5126BCC8E0}"/>
              </a:ext>
            </a:extLst>
          </p:cNvPr>
          <p:cNvSpPr>
            <a:spLocks/>
          </p:cNvSpPr>
          <p:nvPr/>
        </p:nvSpPr>
        <p:spPr>
          <a:xfrm>
            <a:off x="5825069" y="2543786"/>
            <a:ext cx="425772" cy="3236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6F30A5-CAF8-0809-88BB-54BA685DF20E}"/>
              </a:ext>
            </a:extLst>
          </p:cNvPr>
          <p:cNvSpPr txBox="1"/>
          <p:nvPr/>
        </p:nvSpPr>
        <p:spPr>
          <a:xfrm>
            <a:off x="4311720" y="3516608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64 * 48</a:t>
            </a:r>
            <a:endParaRPr lang="ko-KR" altLang="en-US" sz="7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7A7113-D91D-AE08-0622-8964049E584F}"/>
              </a:ext>
            </a:extLst>
          </p:cNvPr>
          <p:cNvSpPr txBox="1"/>
          <p:nvPr/>
        </p:nvSpPr>
        <p:spPr>
          <a:xfrm>
            <a:off x="4311720" y="5007507"/>
            <a:ext cx="69694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64 * 48</a:t>
            </a:r>
            <a:endParaRPr lang="ko-KR" altLang="en-US" sz="75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18E49F5-34D9-9218-D976-00030BA98D98}"/>
              </a:ext>
            </a:extLst>
          </p:cNvPr>
          <p:cNvSpPr>
            <a:spLocks/>
          </p:cNvSpPr>
          <p:nvPr/>
        </p:nvSpPr>
        <p:spPr>
          <a:xfrm>
            <a:off x="5819211" y="4045008"/>
            <a:ext cx="425772" cy="3236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480714A-857C-0B2B-FC05-657944B4A3B5}"/>
              </a:ext>
            </a:extLst>
          </p:cNvPr>
          <p:cNvCxnSpPr>
            <a:cxnSpLocks/>
          </p:cNvCxnSpPr>
          <p:nvPr/>
        </p:nvCxnSpPr>
        <p:spPr>
          <a:xfrm flipH="1" flipV="1">
            <a:off x="5843495" y="2325323"/>
            <a:ext cx="116861" cy="267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8AE2E14-74F0-F9E8-AF90-F12BB40B0459}"/>
              </a:ext>
            </a:extLst>
          </p:cNvPr>
          <p:cNvCxnSpPr>
            <a:cxnSpLocks/>
          </p:cNvCxnSpPr>
          <p:nvPr/>
        </p:nvCxnSpPr>
        <p:spPr>
          <a:xfrm flipV="1">
            <a:off x="6074656" y="2397721"/>
            <a:ext cx="125536" cy="309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2F8295F-FD68-E5EF-128D-D95F97175C44}"/>
              </a:ext>
            </a:extLst>
          </p:cNvPr>
          <p:cNvSpPr txBox="1"/>
          <p:nvPr/>
        </p:nvSpPr>
        <p:spPr>
          <a:xfrm>
            <a:off x="5280511" y="2159330"/>
            <a:ext cx="10146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/>
              <a:t>Inhibitory region</a:t>
            </a:r>
            <a:endParaRPr lang="ko-KR" altLang="en-US" sz="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561F0-0E28-A386-C646-065EC6F715BA}"/>
              </a:ext>
            </a:extLst>
          </p:cNvPr>
          <p:cNvSpPr txBox="1"/>
          <p:nvPr/>
        </p:nvSpPr>
        <p:spPr>
          <a:xfrm>
            <a:off x="5960356" y="2256194"/>
            <a:ext cx="10146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" b="1" dirty="0"/>
              <a:t>Excitatory region</a:t>
            </a:r>
            <a:endParaRPr lang="ko-KR" altLang="en-US" sz="600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CCA731E-32AE-C5BA-9F09-50A48D3A7159}"/>
              </a:ext>
            </a:extLst>
          </p:cNvPr>
          <p:cNvCxnSpPr>
            <a:cxnSpLocks/>
          </p:cNvCxnSpPr>
          <p:nvPr/>
        </p:nvCxnSpPr>
        <p:spPr>
          <a:xfrm>
            <a:off x="6205072" y="2524695"/>
            <a:ext cx="846892" cy="269557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 1025">
            <a:extLst>
              <a:ext uri="{FF2B5EF4-FFF2-40B4-BE49-F238E27FC236}">
                <a16:creationId xmlns:a16="http://schemas.microsoft.com/office/drawing/2014/main" id="{B668B61A-8593-9DB2-3A64-4C5D82FC3131}"/>
              </a:ext>
            </a:extLst>
          </p:cNvPr>
          <p:cNvCxnSpPr>
            <a:cxnSpLocks/>
          </p:cNvCxnSpPr>
          <p:nvPr/>
        </p:nvCxnSpPr>
        <p:spPr>
          <a:xfrm>
            <a:off x="6223391" y="2843794"/>
            <a:ext cx="830841" cy="14108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B9888B9B-40F8-BAAE-6AB6-10ACFC125757}"/>
              </a:ext>
            </a:extLst>
          </p:cNvPr>
          <p:cNvCxnSpPr>
            <a:cxnSpLocks/>
          </p:cNvCxnSpPr>
          <p:nvPr/>
        </p:nvCxnSpPr>
        <p:spPr>
          <a:xfrm>
            <a:off x="5865872" y="2895668"/>
            <a:ext cx="943326" cy="12782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 1028">
            <a:extLst>
              <a:ext uri="{FF2B5EF4-FFF2-40B4-BE49-F238E27FC236}">
                <a16:creationId xmlns:a16="http://schemas.microsoft.com/office/drawing/2014/main" id="{844F5EB0-0353-D252-82F7-397C007D5225}"/>
              </a:ext>
            </a:extLst>
          </p:cNvPr>
          <p:cNvCxnSpPr>
            <a:cxnSpLocks/>
          </p:cNvCxnSpPr>
          <p:nvPr/>
        </p:nvCxnSpPr>
        <p:spPr>
          <a:xfrm>
            <a:off x="5849473" y="2564318"/>
            <a:ext cx="958311" cy="25077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79338775-2516-A938-B8F5-E192662D53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4776"/>
          <a:stretch/>
        </p:blipFill>
        <p:spPr>
          <a:xfrm>
            <a:off x="6755749" y="2772478"/>
            <a:ext cx="523529" cy="73822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FCFBC948-CE08-1BD9-996C-30C1D100FBD4}"/>
              </a:ext>
            </a:extLst>
          </p:cNvPr>
          <p:cNvSpPr>
            <a:spLocks/>
          </p:cNvSpPr>
          <p:nvPr/>
        </p:nvSpPr>
        <p:spPr>
          <a:xfrm>
            <a:off x="6785631" y="2805179"/>
            <a:ext cx="299571" cy="1966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E7279490-D999-9024-E780-86CAD3D7E4E5}"/>
              </a:ext>
            </a:extLst>
          </p:cNvPr>
          <p:cNvCxnSpPr>
            <a:cxnSpLocks/>
            <a:endCxn id="1044" idx="0"/>
          </p:cNvCxnSpPr>
          <p:nvPr/>
        </p:nvCxnSpPr>
        <p:spPr>
          <a:xfrm>
            <a:off x="7063557" y="2799271"/>
            <a:ext cx="627783" cy="125152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77445C20-BB37-F803-7976-4AA436113E26}"/>
              </a:ext>
            </a:extLst>
          </p:cNvPr>
          <p:cNvCxnSpPr>
            <a:cxnSpLocks/>
          </p:cNvCxnSpPr>
          <p:nvPr/>
        </p:nvCxnSpPr>
        <p:spPr>
          <a:xfrm>
            <a:off x="6818524" y="2829717"/>
            <a:ext cx="778315" cy="11447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172687B-28AE-EE2B-1FF2-234B104FE423}"/>
              </a:ext>
            </a:extLst>
          </p:cNvPr>
          <p:cNvCxnSpPr>
            <a:cxnSpLocks/>
          </p:cNvCxnSpPr>
          <p:nvPr/>
        </p:nvCxnSpPr>
        <p:spPr>
          <a:xfrm>
            <a:off x="6818524" y="3024178"/>
            <a:ext cx="778315" cy="4243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>
            <a:extLst>
              <a:ext uri="{FF2B5EF4-FFF2-40B4-BE49-F238E27FC236}">
                <a16:creationId xmlns:a16="http://schemas.microsoft.com/office/drawing/2014/main" id="{50A1C126-F16C-C490-B3F1-394F43B87E82}"/>
              </a:ext>
            </a:extLst>
          </p:cNvPr>
          <p:cNvCxnSpPr>
            <a:cxnSpLocks/>
          </p:cNvCxnSpPr>
          <p:nvPr/>
        </p:nvCxnSpPr>
        <p:spPr>
          <a:xfrm>
            <a:off x="7063558" y="2978437"/>
            <a:ext cx="716777" cy="6793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B1A4B8CC-FB74-01E6-8451-C51EC83D90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9133"/>
          <a:stretch/>
        </p:blipFill>
        <p:spPr>
          <a:xfrm>
            <a:off x="7555929" y="2895668"/>
            <a:ext cx="450234" cy="61503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44" name="직사각형 1043">
            <a:extLst>
              <a:ext uri="{FF2B5EF4-FFF2-40B4-BE49-F238E27FC236}">
                <a16:creationId xmlns:a16="http://schemas.microsoft.com/office/drawing/2014/main" id="{B5F2B1F9-E0CE-DD25-BA40-30BE0DA000D7}"/>
              </a:ext>
            </a:extLst>
          </p:cNvPr>
          <p:cNvSpPr>
            <a:spLocks/>
          </p:cNvSpPr>
          <p:nvPr/>
        </p:nvSpPr>
        <p:spPr>
          <a:xfrm>
            <a:off x="7587360" y="2924422"/>
            <a:ext cx="207960" cy="13274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90946C8F-0952-D70A-192D-25D8C3138FBC}"/>
              </a:ext>
            </a:extLst>
          </p:cNvPr>
          <p:cNvCxnSpPr>
            <a:cxnSpLocks/>
          </p:cNvCxnSpPr>
          <p:nvPr/>
        </p:nvCxnSpPr>
        <p:spPr>
          <a:xfrm>
            <a:off x="6197320" y="4023114"/>
            <a:ext cx="814032" cy="27714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968D3DB0-83FD-A57E-1803-BD4EA40646B6}"/>
              </a:ext>
            </a:extLst>
          </p:cNvPr>
          <p:cNvCxnSpPr>
            <a:cxnSpLocks/>
          </p:cNvCxnSpPr>
          <p:nvPr/>
        </p:nvCxnSpPr>
        <p:spPr>
          <a:xfrm>
            <a:off x="6215639" y="4342213"/>
            <a:ext cx="817737" cy="19762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62FB8B9A-B033-A8C9-C20B-E54ABD75F11C}"/>
              </a:ext>
            </a:extLst>
          </p:cNvPr>
          <p:cNvCxnSpPr>
            <a:cxnSpLocks/>
          </p:cNvCxnSpPr>
          <p:nvPr/>
        </p:nvCxnSpPr>
        <p:spPr>
          <a:xfrm>
            <a:off x="5858120" y="4394087"/>
            <a:ext cx="960404" cy="189624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 1053">
            <a:extLst>
              <a:ext uri="{FF2B5EF4-FFF2-40B4-BE49-F238E27FC236}">
                <a16:creationId xmlns:a16="http://schemas.microsoft.com/office/drawing/2014/main" id="{788FD8AB-3664-7D39-A254-CF90F13961A7}"/>
              </a:ext>
            </a:extLst>
          </p:cNvPr>
          <p:cNvCxnSpPr>
            <a:cxnSpLocks/>
          </p:cNvCxnSpPr>
          <p:nvPr/>
        </p:nvCxnSpPr>
        <p:spPr>
          <a:xfrm>
            <a:off x="5841721" y="4062737"/>
            <a:ext cx="967478" cy="2654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그림 1054">
            <a:extLst>
              <a:ext uri="{FF2B5EF4-FFF2-40B4-BE49-F238E27FC236}">
                <a16:creationId xmlns:a16="http://schemas.microsoft.com/office/drawing/2014/main" id="{23A62407-7AF6-433B-6880-F35A8673F8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833" r="-1210"/>
          <a:stretch/>
        </p:blipFill>
        <p:spPr>
          <a:xfrm>
            <a:off x="8150358" y="3993470"/>
            <a:ext cx="331579" cy="1109249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7A67CDAB-4013-5733-88F5-F4D2C1FF9FD1}"/>
              </a:ext>
            </a:extLst>
          </p:cNvPr>
          <p:cNvSpPr txBox="1"/>
          <p:nvPr/>
        </p:nvSpPr>
        <p:spPr>
          <a:xfrm>
            <a:off x="3920135" y="3728156"/>
            <a:ext cx="147727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기계수용체 </a:t>
            </a:r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sp>
        <p:nvSpPr>
          <p:cNvPr id="1058" name="화살표: 오른쪽 1057">
            <a:extLst>
              <a:ext uri="{FF2B5EF4-FFF2-40B4-BE49-F238E27FC236}">
                <a16:creationId xmlns:a16="http://schemas.microsoft.com/office/drawing/2014/main" id="{26D666EF-BFDD-71B2-C2DD-CCB818A24A0A}"/>
              </a:ext>
            </a:extLst>
          </p:cNvPr>
          <p:cNvSpPr/>
          <p:nvPr/>
        </p:nvSpPr>
        <p:spPr>
          <a:xfrm>
            <a:off x="5736311" y="3734014"/>
            <a:ext cx="2769731" cy="127386"/>
          </a:xfrm>
          <a:prstGeom prst="rightArrow">
            <a:avLst/>
          </a:prstGeom>
          <a:solidFill>
            <a:schemeClr val="accent4">
              <a:alpha val="38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AD7DDC31-CF41-6B88-2F01-7752FC71E1D2}"/>
              </a:ext>
            </a:extLst>
          </p:cNvPr>
          <p:cNvSpPr txBox="1"/>
          <p:nvPr/>
        </p:nvSpPr>
        <p:spPr>
          <a:xfrm>
            <a:off x="7279278" y="2563326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방향성</a:t>
            </a:r>
            <a:endParaRPr lang="ko-KR" altLang="en-US" sz="750" dirty="0"/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1F5B591E-4511-C1FF-C6F1-14CF213D65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544"/>
          <a:stretch/>
        </p:blipFill>
        <p:spPr>
          <a:xfrm>
            <a:off x="6762484" y="4286802"/>
            <a:ext cx="567623" cy="700679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cxnSp>
        <p:nvCxnSpPr>
          <p:cNvPr id="1064" name="직선 연결선 1063">
            <a:extLst>
              <a:ext uri="{FF2B5EF4-FFF2-40B4-BE49-F238E27FC236}">
                <a16:creationId xmlns:a16="http://schemas.microsoft.com/office/drawing/2014/main" id="{0C065897-C442-CD4A-68AE-126B227266E6}"/>
              </a:ext>
            </a:extLst>
          </p:cNvPr>
          <p:cNvCxnSpPr>
            <a:cxnSpLocks/>
          </p:cNvCxnSpPr>
          <p:nvPr/>
        </p:nvCxnSpPr>
        <p:spPr>
          <a:xfrm>
            <a:off x="7033376" y="4303985"/>
            <a:ext cx="832540" cy="210425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직선 연결선 1065">
            <a:extLst>
              <a:ext uri="{FF2B5EF4-FFF2-40B4-BE49-F238E27FC236}">
                <a16:creationId xmlns:a16="http://schemas.microsoft.com/office/drawing/2014/main" id="{8E230051-C5EB-4F7F-ECC4-1969A284C152}"/>
              </a:ext>
            </a:extLst>
          </p:cNvPr>
          <p:cNvCxnSpPr>
            <a:cxnSpLocks/>
          </p:cNvCxnSpPr>
          <p:nvPr/>
        </p:nvCxnSpPr>
        <p:spPr>
          <a:xfrm>
            <a:off x="6810772" y="4328136"/>
            <a:ext cx="775973" cy="16923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F68295EC-40B4-2F74-C613-4BCA8EE05AD7}"/>
              </a:ext>
            </a:extLst>
          </p:cNvPr>
          <p:cNvCxnSpPr>
            <a:cxnSpLocks/>
          </p:cNvCxnSpPr>
          <p:nvPr/>
        </p:nvCxnSpPr>
        <p:spPr>
          <a:xfrm flipV="1">
            <a:off x="6836049" y="4586068"/>
            <a:ext cx="760781" cy="4501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직선 연결선 1067">
            <a:extLst>
              <a:ext uri="{FF2B5EF4-FFF2-40B4-BE49-F238E27FC236}">
                <a16:creationId xmlns:a16="http://schemas.microsoft.com/office/drawing/2014/main" id="{AB812515-5AE8-C407-1115-C1EF4320A434}"/>
              </a:ext>
            </a:extLst>
          </p:cNvPr>
          <p:cNvCxnSpPr>
            <a:cxnSpLocks/>
          </p:cNvCxnSpPr>
          <p:nvPr/>
        </p:nvCxnSpPr>
        <p:spPr>
          <a:xfrm>
            <a:off x="7033376" y="4546160"/>
            <a:ext cx="697155" cy="3432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그림 1068">
            <a:extLst>
              <a:ext uri="{FF2B5EF4-FFF2-40B4-BE49-F238E27FC236}">
                <a16:creationId xmlns:a16="http://schemas.microsoft.com/office/drawing/2014/main" id="{2680F82F-1C0E-C72F-B2E2-DA96724E6B5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0750"/>
          <a:stretch/>
        </p:blipFill>
        <p:spPr>
          <a:xfrm>
            <a:off x="7550764" y="4439512"/>
            <a:ext cx="427212" cy="59547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F96D7B54-369C-A241-9980-AD3BED3EA783}"/>
              </a:ext>
            </a:extLst>
          </p:cNvPr>
          <p:cNvSpPr>
            <a:spLocks/>
          </p:cNvSpPr>
          <p:nvPr/>
        </p:nvSpPr>
        <p:spPr>
          <a:xfrm>
            <a:off x="7586745" y="4488298"/>
            <a:ext cx="156525" cy="1288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1071" name="직사각형 1070">
            <a:extLst>
              <a:ext uri="{FF2B5EF4-FFF2-40B4-BE49-F238E27FC236}">
                <a16:creationId xmlns:a16="http://schemas.microsoft.com/office/drawing/2014/main" id="{008E3641-08AA-8DAB-B730-F324F1164DC9}"/>
              </a:ext>
            </a:extLst>
          </p:cNvPr>
          <p:cNvSpPr>
            <a:spLocks/>
          </p:cNvSpPr>
          <p:nvPr/>
        </p:nvSpPr>
        <p:spPr>
          <a:xfrm>
            <a:off x="6796019" y="4313801"/>
            <a:ext cx="257598" cy="2581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  <a:scene3d>
            <a:camera prst="perspectiveHeroicExtreme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C506F39E-7237-C0C6-B4A4-F20C3115EF99}"/>
              </a:ext>
            </a:extLst>
          </p:cNvPr>
          <p:cNvSpPr txBox="1"/>
          <p:nvPr/>
        </p:nvSpPr>
        <p:spPr>
          <a:xfrm>
            <a:off x="7299236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Cortex</a:t>
            </a:r>
            <a:endParaRPr lang="ko-KR" altLang="en-US" sz="750" b="1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456E6407-4CDA-4AA6-D346-467C59549CE1}"/>
              </a:ext>
            </a:extLst>
          </p:cNvPr>
          <p:cNvSpPr txBox="1"/>
          <p:nvPr/>
        </p:nvSpPr>
        <p:spPr>
          <a:xfrm>
            <a:off x="6565956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Medulla</a:t>
            </a:r>
            <a:endParaRPr lang="ko-KR" altLang="en-US" sz="750" b="1" dirty="0"/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1C3AD844-1D68-33E9-78D4-49186F391078}"/>
              </a:ext>
            </a:extLst>
          </p:cNvPr>
          <p:cNvSpPr txBox="1"/>
          <p:nvPr/>
        </p:nvSpPr>
        <p:spPr>
          <a:xfrm>
            <a:off x="5603760" y="1937463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50" b="1" dirty="0"/>
              <a:t>Periphery</a:t>
            </a:r>
            <a:endParaRPr lang="ko-KR" altLang="en-US" sz="750" b="1" dirty="0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089E19A6-94C0-9290-87E5-E7F3697B915A}"/>
              </a:ext>
            </a:extLst>
          </p:cNvPr>
          <p:cNvSpPr txBox="1"/>
          <p:nvPr/>
        </p:nvSpPr>
        <p:spPr>
          <a:xfrm>
            <a:off x="5130415" y="2929615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6E89C359-6B1C-150A-341C-891DED426F97}"/>
              </a:ext>
            </a:extLst>
          </p:cNvPr>
          <p:cNvSpPr txBox="1"/>
          <p:nvPr/>
        </p:nvSpPr>
        <p:spPr>
          <a:xfrm>
            <a:off x="7271027" y="4082111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/>
              <a:t>방향성</a:t>
            </a:r>
            <a:endParaRPr lang="ko-KR" altLang="en-US" sz="750" dirty="0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36F2CF62-F9BC-B7A7-6A3C-40C06D6F0CC2}"/>
              </a:ext>
            </a:extLst>
          </p:cNvPr>
          <p:cNvSpPr txBox="1"/>
          <p:nvPr/>
        </p:nvSpPr>
        <p:spPr>
          <a:xfrm>
            <a:off x="5142351" y="4367332"/>
            <a:ext cx="962197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50" b="1" dirty="0" err="1"/>
              <a:t>수용장</a:t>
            </a:r>
            <a:endParaRPr lang="ko-KR" altLang="en-US" sz="750" dirty="0"/>
          </a:p>
        </p:txBody>
      </p:sp>
      <p:grpSp>
        <p:nvGrpSpPr>
          <p:cNvPr id="1106" name="그룹 1105">
            <a:extLst>
              <a:ext uri="{FF2B5EF4-FFF2-40B4-BE49-F238E27FC236}">
                <a16:creationId xmlns:a16="http://schemas.microsoft.com/office/drawing/2014/main" id="{298C71A6-C338-46A1-634A-7A11C4B8F1C3}"/>
              </a:ext>
            </a:extLst>
          </p:cNvPr>
          <p:cNvGrpSpPr/>
          <p:nvPr/>
        </p:nvGrpSpPr>
        <p:grpSpPr>
          <a:xfrm>
            <a:off x="163693" y="1701307"/>
            <a:ext cx="2918317" cy="3501277"/>
            <a:chOff x="191002" y="2277204"/>
            <a:chExt cx="2918317" cy="350127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821F42A-D854-DDCF-FC00-2A7354AF741D}"/>
                </a:ext>
              </a:extLst>
            </p:cNvPr>
            <p:cNvSpPr/>
            <p:nvPr/>
          </p:nvSpPr>
          <p:spPr>
            <a:xfrm>
              <a:off x="1476272" y="4474152"/>
              <a:ext cx="1633047" cy="528638"/>
            </a:xfrm>
            <a:prstGeom prst="roundRect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0DF20E-0B6A-383B-A62C-1E6CDC56E61B}"/>
                </a:ext>
              </a:extLst>
            </p:cNvPr>
            <p:cNvSpPr txBox="1"/>
            <p:nvPr/>
          </p:nvSpPr>
          <p:spPr>
            <a:xfrm>
              <a:off x="354973" y="4160555"/>
              <a:ext cx="267684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/>
                <a:t>Tactile feature-specific synaptic connectivity</a:t>
              </a:r>
              <a:endParaRPr lang="ko-KR" altLang="en-US" sz="900" b="1" dirty="0"/>
            </a:p>
          </p:txBody>
        </p:sp>
        <p:pic>
          <p:nvPicPr>
            <p:cNvPr id="12" name="Picture 14">
              <a:extLst>
                <a:ext uri="{FF2B5EF4-FFF2-40B4-BE49-F238E27FC236}">
                  <a16:creationId xmlns:a16="http://schemas.microsoft.com/office/drawing/2014/main" id="{58E88DCF-8607-0593-8408-B50575FCD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B5BCDD"/>
                </a:clrFrom>
                <a:clrTo>
                  <a:srgbClr val="B5BC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8" t="3820" r="22634" b="86624"/>
            <a:stretch/>
          </p:blipFill>
          <p:spPr>
            <a:xfrm>
              <a:off x="1498711" y="4502606"/>
              <a:ext cx="528134" cy="54376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0444123-9EE0-06C4-500B-A50FC07A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002" y="4821242"/>
              <a:ext cx="1285270" cy="9572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8C8887-95AB-9C74-DE5C-7A8E93DCBB9E}"/>
                </a:ext>
              </a:extLst>
            </p:cNvPr>
            <p:cNvSpPr txBox="1"/>
            <p:nvPr/>
          </p:nvSpPr>
          <p:spPr>
            <a:xfrm>
              <a:off x="1975538" y="4547598"/>
              <a:ext cx="113378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b="1" dirty="0"/>
                <a:t>Pyramidal Neuron</a:t>
              </a:r>
              <a:endParaRPr lang="ko-KR" altLang="en-US" sz="75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16A42-E0F6-0650-051C-BB8DAED002DE}"/>
                </a:ext>
              </a:extLst>
            </p:cNvPr>
            <p:cNvSpPr txBox="1"/>
            <p:nvPr/>
          </p:nvSpPr>
          <p:spPr>
            <a:xfrm>
              <a:off x="1975538" y="4752264"/>
              <a:ext cx="1133781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b="1" dirty="0"/>
                <a:t>Cortical Interneuron</a:t>
              </a:r>
              <a:endParaRPr lang="ko-KR" altLang="en-US" sz="750" b="1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2193D99-2E9B-79EC-333F-A9931A2EE2C2}"/>
                </a:ext>
              </a:extLst>
            </p:cNvPr>
            <p:cNvSpPr/>
            <p:nvPr/>
          </p:nvSpPr>
          <p:spPr>
            <a:xfrm>
              <a:off x="878032" y="4878630"/>
              <a:ext cx="34289" cy="34289"/>
            </a:xfrm>
            <a:prstGeom prst="ellipse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1451D957-20B8-E2B8-C216-93BAF74C560F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5400000" flipH="1" flipV="1">
              <a:off x="1090648" y="4548667"/>
              <a:ext cx="195819" cy="575428"/>
            </a:xfrm>
            <a:prstGeom prst="bentConnector2">
              <a:avLst/>
            </a:prstGeom>
            <a:solidFill>
              <a:srgbClr val="B5BCDD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059" name="그림 1058">
              <a:extLst>
                <a:ext uri="{FF2B5EF4-FFF2-40B4-BE49-F238E27FC236}">
                  <a16:creationId xmlns:a16="http://schemas.microsoft.com/office/drawing/2014/main" id="{F2B34779-4813-33A9-A333-2D580281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7666" y="2370363"/>
              <a:ext cx="2586240" cy="1632115"/>
            </a:xfrm>
            <a:prstGeom prst="rect">
              <a:avLst/>
            </a:prstGeom>
          </p:spPr>
        </p:pic>
        <p:sp>
          <p:nvSpPr>
            <p:cNvPr id="1060" name="자유형: 도형 1059">
              <a:extLst>
                <a:ext uri="{FF2B5EF4-FFF2-40B4-BE49-F238E27FC236}">
                  <a16:creationId xmlns:a16="http://schemas.microsoft.com/office/drawing/2014/main" id="{0041C179-3F38-750E-A581-3F420879CC97}"/>
                </a:ext>
              </a:extLst>
            </p:cNvPr>
            <p:cNvSpPr>
              <a:spLocks/>
            </p:cNvSpPr>
            <p:nvPr/>
          </p:nvSpPr>
          <p:spPr>
            <a:xfrm>
              <a:off x="320621" y="2277204"/>
              <a:ext cx="2776616" cy="1806248"/>
            </a:xfrm>
            <a:custGeom>
              <a:avLst/>
              <a:gdLst>
                <a:gd name="connsiteX0" fmla="*/ 2411117 w 3702154"/>
                <a:gd name="connsiteY0" fmla="*/ 74389 h 2408330"/>
                <a:gd name="connsiteX1" fmla="*/ 2265431 w 3702154"/>
                <a:gd name="connsiteY1" fmla="*/ 220075 h 2408330"/>
                <a:gd name="connsiteX2" fmla="*/ 2265431 w 3702154"/>
                <a:gd name="connsiteY2" fmla="*/ 2164824 h 2408330"/>
                <a:gd name="connsiteX3" fmla="*/ 2411117 w 3702154"/>
                <a:gd name="connsiteY3" fmla="*/ 2310510 h 2408330"/>
                <a:gd name="connsiteX4" fmla="*/ 3503799 w 3702154"/>
                <a:gd name="connsiteY4" fmla="*/ 2310510 h 2408330"/>
                <a:gd name="connsiteX5" fmla="*/ 3649485 w 3702154"/>
                <a:gd name="connsiteY5" fmla="*/ 2164824 h 2408330"/>
                <a:gd name="connsiteX6" fmla="*/ 3649485 w 3702154"/>
                <a:gd name="connsiteY6" fmla="*/ 220075 h 2408330"/>
                <a:gd name="connsiteX7" fmla="*/ 3503799 w 3702154"/>
                <a:gd name="connsiteY7" fmla="*/ 74389 h 2408330"/>
                <a:gd name="connsiteX8" fmla="*/ 106015 w 3702154"/>
                <a:gd name="connsiteY8" fmla="*/ 0 h 2408330"/>
                <a:gd name="connsiteX9" fmla="*/ 3596139 w 3702154"/>
                <a:gd name="connsiteY9" fmla="*/ 0 h 2408330"/>
                <a:gd name="connsiteX10" fmla="*/ 3702154 w 3702154"/>
                <a:gd name="connsiteY10" fmla="*/ 106015 h 2408330"/>
                <a:gd name="connsiteX11" fmla="*/ 3702154 w 3702154"/>
                <a:gd name="connsiteY11" fmla="*/ 2302315 h 2408330"/>
                <a:gd name="connsiteX12" fmla="*/ 3596139 w 3702154"/>
                <a:gd name="connsiteY12" fmla="*/ 2408330 h 2408330"/>
                <a:gd name="connsiteX13" fmla="*/ 106015 w 3702154"/>
                <a:gd name="connsiteY13" fmla="*/ 2408330 h 2408330"/>
                <a:gd name="connsiteX14" fmla="*/ 0 w 3702154"/>
                <a:gd name="connsiteY14" fmla="*/ 2302315 h 2408330"/>
                <a:gd name="connsiteX15" fmla="*/ 0 w 3702154"/>
                <a:gd name="connsiteY15" fmla="*/ 106015 h 2408330"/>
                <a:gd name="connsiteX16" fmla="*/ 106015 w 3702154"/>
                <a:gd name="connsiteY16" fmla="*/ 0 h 24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2154" h="2408330">
                  <a:moveTo>
                    <a:pt x="2411117" y="74389"/>
                  </a:moveTo>
                  <a:cubicBezTo>
                    <a:pt x="2330657" y="74389"/>
                    <a:pt x="2265431" y="139615"/>
                    <a:pt x="2265431" y="220075"/>
                  </a:cubicBezTo>
                  <a:lnTo>
                    <a:pt x="2265431" y="2164824"/>
                  </a:lnTo>
                  <a:cubicBezTo>
                    <a:pt x="2265431" y="2245284"/>
                    <a:pt x="2330657" y="2310510"/>
                    <a:pt x="2411117" y="2310510"/>
                  </a:cubicBezTo>
                  <a:lnTo>
                    <a:pt x="3503799" y="2310510"/>
                  </a:lnTo>
                  <a:cubicBezTo>
                    <a:pt x="3584259" y="2310510"/>
                    <a:pt x="3649485" y="2245284"/>
                    <a:pt x="3649485" y="2164824"/>
                  </a:cubicBezTo>
                  <a:lnTo>
                    <a:pt x="3649485" y="220075"/>
                  </a:lnTo>
                  <a:cubicBezTo>
                    <a:pt x="3649485" y="139615"/>
                    <a:pt x="3584259" y="74389"/>
                    <a:pt x="3503799" y="74389"/>
                  </a:cubicBezTo>
                  <a:close/>
                  <a:moveTo>
                    <a:pt x="106015" y="0"/>
                  </a:moveTo>
                  <a:lnTo>
                    <a:pt x="3596139" y="0"/>
                  </a:lnTo>
                  <a:cubicBezTo>
                    <a:pt x="3654689" y="0"/>
                    <a:pt x="3702154" y="47465"/>
                    <a:pt x="3702154" y="106015"/>
                  </a:cubicBezTo>
                  <a:lnTo>
                    <a:pt x="3702154" y="2302315"/>
                  </a:lnTo>
                  <a:cubicBezTo>
                    <a:pt x="3702154" y="2360865"/>
                    <a:pt x="3654689" y="2408330"/>
                    <a:pt x="3596139" y="2408330"/>
                  </a:cubicBezTo>
                  <a:lnTo>
                    <a:pt x="106015" y="2408330"/>
                  </a:lnTo>
                  <a:cubicBezTo>
                    <a:pt x="47465" y="2408330"/>
                    <a:pt x="0" y="2360865"/>
                    <a:pt x="0" y="2302315"/>
                  </a:cubicBezTo>
                  <a:lnTo>
                    <a:pt x="0" y="106015"/>
                  </a:lnTo>
                  <a:cubicBezTo>
                    <a:pt x="0" y="47465"/>
                    <a:pt x="47465" y="0"/>
                    <a:pt x="10601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84000"/>
              </a:schemeClr>
            </a:solidFill>
            <a:ln w="19050">
              <a:solidFill>
                <a:srgbClr val="DC1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1079" name="이등변 삼각형 1078">
              <a:extLst>
                <a:ext uri="{FF2B5EF4-FFF2-40B4-BE49-F238E27FC236}">
                  <a16:creationId xmlns:a16="http://schemas.microsoft.com/office/drawing/2014/main" id="{29756635-646F-D957-1685-92150E734D9A}"/>
                </a:ext>
              </a:extLst>
            </p:cNvPr>
            <p:cNvSpPr/>
            <p:nvPr/>
          </p:nvSpPr>
          <p:spPr>
            <a:xfrm>
              <a:off x="501078" y="3389820"/>
              <a:ext cx="529370" cy="415883"/>
            </a:xfrm>
            <a:prstGeom prst="triangle">
              <a:avLst/>
            </a:prstGeom>
            <a:gradFill>
              <a:gsLst>
                <a:gs pos="85000">
                  <a:schemeClr val="bg1"/>
                </a:gs>
                <a:gs pos="0">
                  <a:srgbClr val="44C1C4"/>
                </a:gs>
              </a:gsLst>
              <a:lin ang="5400000" scaled="0"/>
            </a:gradFill>
            <a:ln w="12700">
              <a:solidFill>
                <a:srgbClr val="2B2B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 err="1"/>
                <a:t>Py</a:t>
              </a:r>
              <a:endParaRPr lang="ko-KR" altLang="en-US" sz="675" b="1" dirty="0"/>
            </a:p>
          </p:txBody>
        </p:sp>
        <p:cxnSp>
          <p:nvCxnSpPr>
            <p:cNvPr id="1080" name="직선 화살표 연결선 1079">
              <a:extLst>
                <a:ext uri="{FF2B5EF4-FFF2-40B4-BE49-F238E27FC236}">
                  <a16:creationId xmlns:a16="http://schemas.microsoft.com/office/drawing/2014/main" id="{3A0AAF4A-407D-1C66-74AF-6B48640747F8}"/>
                </a:ext>
              </a:extLst>
            </p:cNvPr>
            <p:cNvCxnSpPr>
              <a:cxnSpLocks/>
              <a:stCxn id="1105" idx="3"/>
              <a:endCxn id="1081" idx="0"/>
            </p:cNvCxnSpPr>
            <p:nvPr/>
          </p:nvCxnSpPr>
          <p:spPr>
            <a:xfrm flipH="1">
              <a:off x="765762" y="2890273"/>
              <a:ext cx="1" cy="38717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81" name="이등변 삼각형 1080">
              <a:extLst>
                <a:ext uri="{FF2B5EF4-FFF2-40B4-BE49-F238E27FC236}">
                  <a16:creationId xmlns:a16="http://schemas.microsoft.com/office/drawing/2014/main" id="{D017FD9A-6D88-FD59-E582-3C91C8D073A4}"/>
                </a:ext>
              </a:extLst>
            </p:cNvPr>
            <p:cNvSpPr/>
            <p:nvPr/>
          </p:nvSpPr>
          <p:spPr>
            <a:xfrm>
              <a:off x="724589" y="3277448"/>
              <a:ext cx="82346" cy="7083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25"/>
            </a:p>
          </p:txBody>
        </p:sp>
        <p:cxnSp>
          <p:nvCxnSpPr>
            <p:cNvPr id="1082" name="직선 화살표 연결선 1081">
              <a:extLst>
                <a:ext uri="{FF2B5EF4-FFF2-40B4-BE49-F238E27FC236}">
                  <a16:creationId xmlns:a16="http://schemas.microsoft.com/office/drawing/2014/main" id="{7C7ED11C-D407-DBD6-E43A-06AF32EA6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340" y="3308470"/>
              <a:ext cx="347466" cy="25843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Dot"/>
              <a:headEnd type="none"/>
              <a:tailEnd type="non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083" name="타원 1082">
              <a:extLst>
                <a:ext uri="{FF2B5EF4-FFF2-40B4-BE49-F238E27FC236}">
                  <a16:creationId xmlns:a16="http://schemas.microsoft.com/office/drawing/2014/main" id="{A16948AB-CBA0-A14B-2620-09C57BA58DEB}"/>
                </a:ext>
              </a:extLst>
            </p:cNvPr>
            <p:cNvSpPr/>
            <p:nvPr/>
          </p:nvSpPr>
          <p:spPr>
            <a:xfrm rot="13421359">
              <a:off x="914395" y="3521455"/>
              <a:ext cx="67883" cy="67883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25"/>
            </a:p>
          </p:txBody>
        </p:sp>
        <p:sp>
          <p:nvSpPr>
            <p:cNvPr id="1092" name="타원 1091">
              <a:extLst>
                <a:ext uri="{FF2B5EF4-FFF2-40B4-BE49-F238E27FC236}">
                  <a16:creationId xmlns:a16="http://schemas.microsoft.com/office/drawing/2014/main" id="{7BE2C580-40DD-AC3C-CF74-D7592DED96E7}"/>
                </a:ext>
              </a:extLst>
            </p:cNvPr>
            <p:cNvSpPr/>
            <p:nvPr/>
          </p:nvSpPr>
          <p:spPr>
            <a:xfrm>
              <a:off x="1188558" y="2993675"/>
              <a:ext cx="490511" cy="490511"/>
            </a:xfrm>
            <a:prstGeom prst="ellipse">
              <a:avLst/>
            </a:prstGeom>
            <a:gradFill>
              <a:gsLst>
                <a:gs pos="85000">
                  <a:schemeClr val="bg1"/>
                </a:gs>
                <a:gs pos="0">
                  <a:srgbClr val="FFFF00"/>
                </a:gs>
              </a:gsLst>
              <a:lin ang="5400000" scaled="0"/>
            </a:gra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/>
                <a:t>C-IN</a:t>
              </a:r>
              <a:endParaRPr lang="ko-KR" altLang="en-US" sz="675" b="1" dirty="0"/>
            </a:p>
          </p:txBody>
        </p:sp>
        <p:grpSp>
          <p:nvGrpSpPr>
            <p:cNvPr id="1102" name="그룹 1101">
              <a:extLst>
                <a:ext uri="{FF2B5EF4-FFF2-40B4-BE49-F238E27FC236}">
                  <a16:creationId xmlns:a16="http://schemas.microsoft.com/office/drawing/2014/main" id="{7AEDA486-64BC-CA58-2BB2-F37064EA37E0}"/>
                </a:ext>
              </a:extLst>
            </p:cNvPr>
            <p:cNvGrpSpPr/>
            <p:nvPr/>
          </p:nvGrpSpPr>
          <p:grpSpPr>
            <a:xfrm rot="18024021">
              <a:off x="926470" y="2782951"/>
              <a:ext cx="82346" cy="458006"/>
              <a:chOff x="1118519" y="2863097"/>
              <a:chExt cx="109794" cy="610674"/>
            </a:xfrm>
          </p:grpSpPr>
          <p:cxnSp>
            <p:nvCxnSpPr>
              <p:cNvPr id="1103" name="직선 화살표 연결선 1102">
                <a:extLst>
                  <a:ext uri="{FF2B5EF4-FFF2-40B4-BE49-F238E27FC236}">
                    <a16:creationId xmlns:a16="http://schemas.microsoft.com/office/drawing/2014/main" id="{EAF45B9E-3917-3168-E026-73BEBE8C8C95}"/>
                  </a:ext>
                </a:extLst>
              </p:cNvPr>
              <p:cNvCxnSpPr>
                <a:cxnSpLocks/>
                <a:endCxn id="1104" idx="0"/>
              </p:cNvCxnSpPr>
              <p:nvPr/>
            </p:nvCxnSpPr>
            <p:spPr>
              <a:xfrm flipH="1">
                <a:off x="1173416" y="2863097"/>
                <a:ext cx="1" cy="51623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headEnd type="none"/>
                <a:tailEnd type="non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104" name="이등변 삼각형 1103">
                <a:extLst>
                  <a:ext uri="{FF2B5EF4-FFF2-40B4-BE49-F238E27FC236}">
                    <a16:creationId xmlns:a16="http://schemas.microsoft.com/office/drawing/2014/main" id="{75A34E2A-B07A-1E76-D8B1-23183F0C8DD7}"/>
                  </a:ext>
                </a:extLst>
              </p:cNvPr>
              <p:cNvSpPr/>
              <p:nvPr/>
            </p:nvSpPr>
            <p:spPr>
              <a:xfrm>
                <a:off x="1118519" y="3379331"/>
                <a:ext cx="109794" cy="9444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25"/>
              </a:p>
            </p:txBody>
          </p:sp>
        </p:grpSp>
        <p:sp>
          <p:nvSpPr>
            <p:cNvPr id="1105" name="이등변 삼각형 1104">
              <a:extLst>
                <a:ext uri="{FF2B5EF4-FFF2-40B4-BE49-F238E27FC236}">
                  <a16:creationId xmlns:a16="http://schemas.microsoft.com/office/drawing/2014/main" id="{AB0E0CDB-A971-6A56-1BB8-AF130583F825}"/>
                </a:ext>
              </a:extLst>
            </p:cNvPr>
            <p:cNvSpPr/>
            <p:nvPr/>
          </p:nvSpPr>
          <p:spPr>
            <a:xfrm>
              <a:off x="501078" y="2474390"/>
              <a:ext cx="529370" cy="415883"/>
            </a:xfrm>
            <a:prstGeom prst="triangle">
              <a:avLst/>
            </a:prstGeom>
            <a:gradFill>
              <a:gsLst>
                <a:gs pos="85000">
                  <a:schemeClr val="bg1"/>
                </a:gs>
                <a:gs pos="0">
                  <a:srgbClr val="0070C0"/>
                </a:gs>
              </a:gsLst>
              <a:lin ang="5400000" scaled="0"/>
            </a:gradFill>
            <a:ln w="12700">
              <a:solidFill>
                <a:srgbClr val="2B2B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/>
                <a:t>PN</a:t>
              </a:r>
              <a:endParaRPr lang="ko-KR" altLang="en-US" sz="675" b="1" dirty="0"/>
            </a:p>
          </p:txBody>
        </p:sp>
      </p:grpSp>
      <p:graphicFrame>
        <p:nvGraphicFramePr>
          <p:cNvPr id="1112" name="표 1112">
            <a:extLst>
              <a:ext uri="{FF2B5EF4-FFF2-40B4-BE49-F238E27FC236}">
                <a16:creationId xmlns:a16="http://schemas.microsoft.com/office/drawing/2014/main" id="{0E7C1133-AF05-7A21-CAB9-B7EA20E7292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6000" cy="1112520"/>
        </p:xfrm>
        <a:graphic>
          <a:graphicData uri="http://schemas.openxmlformats.org/drawingml/2006/table">
            <a:tbl>
              <a:tblPr firstRow="1" bandRow="1">
                <a:tableStyleId>{2ECEBAA1-12FF-4316-A697-B14AA1A09187}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34048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453300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4467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2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8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998366"/>
                  </a:ext>
                </a:extLst>
              </a:tr>
            </a:tbl>
          </a:graphicData>
        </a:graphic>
      </p:graphicFrame>
      <p:graphicFrame>
        <p:nvGraphicFramePr>
          <p:cNvPr id="1113" name="표 1113">
            <a:extLst>
              <a:ext uri="{FF2B5EF4-FFF2-40B4-BE49-F238E27FC236}">
                <a16:creationId xmlns:a16="http://schemas.microsoft.com/office/drawing/2014/main" id="{CA879A9F-1330-B1EA-F4D1-01BEA05F6C5B}"/>
              </a:ext>
            </a:extLst>
          </p:cNvPr>
          <p:cNvGraphicFramePr>
            <a:graphicFrameLocks noGrp="1"/>
          </p:cNvGraphicFramePr>
          <p:nvPr/>
        </p:nvGraphicFramePr>
        <p:xfrm>
          <a:off x="2070838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4" name="표 1113">
            <a:extLst>
              <a:ext uri="{FF2B5EF4-FFF2-40B4-BE49-F238E27FC236}">
                <a16:creationId xmlns:a16="http://schemas.microsoft.com/office/drawing/2014/main" id="{75EDFDC3-5591-E22B-C12A-310519A4F775}"/>
              </a:ext>
            </a:extLst>
          </p:cNvPr>
          <p:cNvGraphicFramePr>
            <a:graphicFrameLocks noGrp="1"/>
          </p:cNvGraphicFramePr>
          <p:nvPr/>
        </p:nvGraphicFramePr>
        <p:xfrm>
          <a:off x="3414596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5" name="표 1114">
            <a:extLst>
              <a:ext uri="{FF2B5EF4-FFF2-40B4-BE49-F238E27FC236}">
                <a16:creationId xmlns:a16="http://schemas.microsoft.com/office/drawing/2014/main" id="{2D223BAA-999B-D6E9-4432-918ED9E595DC}"/>
              </a:ext>
            </a:extLst>
          </p:cNvPr>
          <p:cNvGraphicFramePr>
            <a:graphicFrameLocks noGrp="1"/>
          </p:cNvGraphicFramePr>
          <p:nvPr/>
        </p:nvGraphicFramePr>
        <p:xfrm>
          <a:off x="4758354" y="5619374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116" name="표 1115">
            <a:extLst>
              <a:ext uri="{FF2B5EF4-FFF2-40B4-BE49-F238E27FC236}">
                <a16:creationId xmlns:a16="http://schemas.microsoft.com/office/drawing/2014/main" id="{2CFA0D81-CA0B-2F6A-C848-81B5259E1727}"/>
              </a:ext>
            </a:extLst>
          </p:cNvPr>
          <p:cNvGraphicFramePr>
            <a:graphicFrameLocks noGrp="1"/>
          </p:cNvGraphicFramePr>
          <p:nvPr/>
        </p:nvGraphicFramePr>
        <p:xfrm>
          <a:off x="6102393" y="56314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1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13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 – 05.15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517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study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F31EE1-08EE-668E-8C26-267939A0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79" y="3754120"/>
            <a:ext cx="3905042" cy="2826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144CB5-7C6D-2A4A-85F3-A89B1F956CB7}"/>
              </a:ext>
            </a:extLst>
          </p:cNvPr>
          <p:cNvSpPr txBox="1"/>
          <p:nvPr/>
        </p:nvSpPr>
        <p:spPr>
          <a:xfrm>
            <a:off x="206619" y="1208942"/>
            <a:ext cx="8895471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Synaptic delay </a:t>
            </a:r>
            <a:r>
              <a:rPr lang="ko-KR" altLang="en-US" dirty="0"/>
              <a:t>최적화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Output layer</a:t>
            </a:r>
            <a:r>
              <a:rPr lang="ko-KR" altLang="en-US" dirty="0"/>
              <a:t>로 부터 </a:t>
            </a:r>
            <a:r>
              <a:rPr lang="en-US" altLang="ko-KR" dirty="0"/>
              <a:t>decoding</a:t>
            </a:r>
            <a:r>
              <a:rPr lang="ko-KR" altLang="en-US" dirty="0"/>
              <a:t>된 </a:t>
            </a:r>
            <a:r>
              <a:rPr lang="en-US" altLang="ko-KR" dirty="0"/>
              <a:t>tactile feature</a:t>
            </a:r>
            <a:r>
              <a:rPr lang="ko-KR" altLang="en-US" dirty="0"/>
              <a:t>들을 어떻게 </a:t>
            </a:r>
            <a:r>
              <a:rPr lang="ko-KR" altLang="en-US" b="1" dirty="0"/>
              <a:t>통합</a:t>
            </a:r>
            <a:r>
              <a:rPr lang="ko-KR" altLang="en-US" dirty="0"/>
              <a:t>하여 로봇에 전달 할 것인가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Tactile feature layer </a:t>
            </a:r>
            <a:r>
              <a:rPr lang="ko-KR" altLang="en-US" dirty="0"/>
              <a:t>이 후 </a:t>
            </a:r>
            <a:r>
              <a:rPr lang="en-US" altLang="ko-KR" b="1" dirty="0"/>
              <a:t>STDP</a:t>
            </a:r>
            <a:r>
              <a:rPr lang="ko-KR" altLang="en-US" b="1" dirty="0"/>
              <a:t>를 이용한 </a:t>
            </a:r>
            <a:r>
              <a:rPr lang="en-US" altLang="ko-KR" b="1" dirty="0"/>
              <a:t>Object clustering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러닝을 사용하여 특정한 </a:t>
            </a:r>
            <a:r>
              <a:rPr lang="en-US" altLang="ko-KR" dirty="0"/>
              <a:t>Task</a:t>
            </a:r>
            <a:r>
              <a:rPr lang="ko-KR" altLang="en-US" dirty="0"/>
              <a:t>를 수행 및 평가하기 적합하고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/>
              <a:t>ANN</a:t>
            </a:r>
            <a:r>
              <a:rPr lang="ko-KR" altLang="en-US" dirty="0"/>
              <a:t>과 그 성능을 비교할 수 </a:t>
            </a:r>
            <a:r>
              <a:rPr lang="en-US" altLang="ko-KR" dirty="0"/>
              <a:t>	</a:t>
            </a:r>
            <a:r>
              <a:rPr lang="ko-KR" altLang="en-US" dirty="0"/>
              <a:t>있어 모델 평가가 이루어질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Online SNN </a:t>
            </a:r>
            <a:r>
              <a:rPr lang="ko-KR" altLang="en-US" dirty="0"/>
              <a:t>환경에서의 </a:t>
            </a:r>
            <a:r>
              <a:rPr lang="en-US" altLang="ko-KR" dirty="0"/>
              <a:t>reaction time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EE7BDA-5897-7FBB-7D30-9E3902E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5" y="3754120"/>
            <a:ext cx="4160885" cy="2930710"/>
          </a:xfrm>
          <a:prstGeom prst="rect">
            <a:avLst/>
          </a:prstGeom>
        </p:spPr>
      </p:pic>
      <p:graphicFrame>
        <p:nvGraphicFramePr>
          <p:cNvPr id="17" name="표 1113">
            <a:extLst>
              <a:ext uri="{FF2B5EF4-FFF2-40B4-BE49-F238E27FC236}">
                <a16:creationId xmlns:a16="http://schemas.microsoft.com/office/drawing/2014/main" id="{929CA1A2-E389-D16F-0A25-8A0FA3A71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0411"/>
              </p:ext>
            </p:extLst>
          </p:nvPr>
        </p:nvGraphicFramePr>
        <p:xfrm>
          <a:off x="26855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8" name="표 1113">
            <a:extLst>
              <a:ext uri="{FF2B5EF4-FFF2-40B4-BE49-F238E27FC236}">
                <a16:creationId xmlns:a16="http://schemas.microsoft.com/office/drawing/2014/main" id="{DFF8DAA1-AAA4-98EC-00E7-E9DC72B1D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56671"/>
              </p:ext>
            </p:extLst>
          </p:nvPr>
        </p:nvGraphicFramePr>
        <p:xfrm>
          <a:off x="3676118" y="1026509"/>
          <a:ext cx="845082" cy="83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694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281694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marL="68445" marR="68445" marT="34222" marB="3422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27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68445" marR="68445" marT="34222" marB="34222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098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047449CA-0BF8-E687-CB53-8306F762C6CA}"/>
              </a:ext>
            </a:extLst>
          </p:cNvPr>
          <p:cNvCxnSpPr>
            <a:cxnSpLocks/>
            <a:stCxn id="1048" idx="3"/>
            <a:endCxn id="50" idx="2"/>
          </p:cNvCxnSpPr>
          <p:nvPr/>
        </p:nvCxnSpPr>
        <p:spPr>
          <a:xfrm>
            <a:off x="6230996" y="5136661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5FE1424F-B974-5351-CC80-7BBA3F9D6458}"/>
              </a:ext>
            </a:extLst>
          </p:cNvPr>
          <p:cNvCxnSpPr>
            <a:cxnSpLocks/>
            <a:stCxn id="1047" idx="3"/>
            <a:endCxn id="49" idx="2"/>
          </p:cNvCxnSpPr>
          <p:nvPr/>
        </p:nvCxnSpPr>
        <p:spPr>
          <a:xfrm>
            <a:off x="6230996" y="3958287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F0EB766-4C83-0DF4-954A-33C6F420DA3D}"/>
              </a:ext>
            </a:extLst>
          </p:cNvPr>
          <p:cNvCxnSpPr>
            <a:cxnSpLocks/>
            <a:stCxn id="1046" idx="3"/>
            <a:endCxn id="48" idx="2"/>
          </p:cNvCxnSpPr>
          <p:nvPr/>
        </p:nvCxnSpPr>
        <p:spPr>
          <a:xfrm>
            <a:off x="6236149" y="2690452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58" name="표 42">
            <a:extLst>
              <a:ext uri="{FF2B5EF4-FFF2-40B4-BE49-F238E27FC236}">
                <a16:creationId xmlns:a16="http://schemas.microsoft.com/office/drawing/2014/main" id="{9C37AF52-1382-C7B5-880A-3FCF25F37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75681"/>
              </p:ext>
            </p:extLst>
          </p:nvPr>
        </p:nvGraphicFramePr>
        <p:xfrm>
          <a:off x="6752535" y="469519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7" name="표 42">
            <a:extLst>
              <a:ext uri="{FF2B5EF4-FFF2-40B4-BE49-F238E27FC236}">
                <a16:creationId xmlns:a16="http://schemas.microsoft.com/office/drawing/2014/main" id="{594C9BBB-6E9F-9678-BDA1-BE72530A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27534"/>
              </p:ext>
            </p:extLst>
          </p:nvPr>
        </p:nvGraphicFramePr>
        <p:xfrm>
          <a:off x="6752535" y="354102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6" name="표 42">
            <a:extLst>
              <a:ext uri="{FF2B5EF4-FFF2-40B4-BE49-F238E27FC236}">
                <a16:creationId xmlns:a16="http://schemas.microsoft.com/office/drawing/2014/main" id="{6631FE9C-07F5-70D7-5DE8-07814B48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68983"/>
              </p:ext>
            </p:extLst>
          </p:nvPr>
        </p:nvGraphicFramePr>
        <p:xfrm>
          <a:off x="6752535" y="225814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03.27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8" y="1086057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1477032" y="3142319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1304496" y="2720441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1348899" y="47101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880782" y="437319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210963" y="3627858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870732" y="298763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94035" y="4133881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815553" y="3358122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880782" y="4805201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4822159" y="251991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4817006" y="378774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4817006" y="496611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cxnSpLocks/>
            <a:stCxn id="20" idx="6"/>
            <a:endCxn id="1046" idx="1"/>
          </p:cNvCxnSpPr>
          <p:nvPr/>
        </p:nvCxnSpPr>
        <p:spPr>
          <a:xfrm flipV="1">
            <a:off x="4206007" y="2690452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20" idx="6"/>
            <a:endCxn id="1047" idx="1"/>
          </p:cNvCxnSpPr>
          <p:nvPr/>
        </p:nvCxnSpPr>
        <p:spPr>
          <a:xfrm>
            <a:off x="4206007" y="3158173"/>
            <a:ext cx="610999" cy="800114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20" idx="6"/>
            <a:endCxn id="1048" idx="1"/>
          </p:cNvCxnSpPr>
          <p:nvPr/>
        </p:nvCxnSpPr>
        <p:spPr>
          <a:xfrm>
            <a:off x="4206007" y="3158173"/>
            <a:ext cx="610999" cy="197848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21" idx="6"/>
            <a:endCxn id="1047" idx="1"/>
          </p:cNvCxnSpPr>
          <p:nvPr/>
        </p:nvCxnSpPr>
        <p:spPr>
          <a:xfrm flipV="1">
            <a:off x="4206006" y="3958287"/>
            <a:ext cx="611000" cy="58544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21" idx="6"/>
            <a:endCxn id="1046" idx="1"/>
          </p:cNvCxnSpPr>
          <p:nvPr/>
        </p:nvCxnSpPr>
        <p:spPr>
          <a:xfrm flipV="1">
            <a:off x="4206006" y="2690452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4832209" y="28597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4827056" y="4175496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4854826" y="535221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320065" y="2276364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F9AB9-5C39-6C23-42A8-FC3358C5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7" y="4594619"/>
            <a:ext cx="1154752" cy="11456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62913E-8D80-F808-0382-C5EEA74BBAA0}"/>
              </a:ext>
            </a:extLst>
          </p:cNvPr>
          <p:cNvSpPr txBox="1"/>
          <p:nvPr/>
        </p:nvSpPr>
        <p:spPr>
          <a:xfrm>
            <a:off x="1752310" y="239139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2D0A02-DB39-B49D-0896-7494733C8E09}"/>
              </a:ext>
            </a:extLst>
          </p:cNvPr>
          <p:cNvSpPr/>
          <p:nvPr/>
        </p:nvSpPr>
        <p:spPr>
          <a:xfrm>
            <a:off x="3744410" y="294369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9D4DCE-1C3B-BD5A-CFD1-71EBABCBFF70}"/>
              </a:ext>
            </a:extLst>
          </p:cNvPr>
          <p:cNvSpPr/>
          <p:nvPr/>
        </p:nvSpPr>
        <p:spPr>
          <a:xfrm>
            <a:off x="3744409" y="432925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C8E2B3-588C-E132-8E58-8B900EA9343B}"/>
              </a:ext>
            </a:extLst>
          </p:cNvPr>
          <p:cNvSpPr txBox="1"/>
          <p:nvPr/>
        </p:nvSpPr>
        <p:spPr>
          <a:xfrm>
            <a:off x="3238096" y="2110950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971638-146B-C3B7-CD64-65B9BFC4D9AB}"/>
              </a:ext>
            </a:extLst>
          </p:cNvPr>
          <p:cNvCxnSpPr>
            <a:cxnSpLocks/>
            <a:stCxn id="1036" idx="3"/>
            <a:endCxn id="20" idx="2"/>
          </p:cNvCxnSpPr>
          <p:nvPr/>
        </p:nvCxnSpPr>
        <p:spPr>
          <a:xfrm>
            <a:off x="3284722" y="3158173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4B2CDB-54D0-A5FB-F282-A1B6081A2548}"/>
              </a:ext>
            </a:extLst>
          </p:cNvPr>
          <p:cNvCxnSpPr>
            <a:cxnSpLocks/>
          </p:cNvCxnSpPr>
          <p:nvPr/>
        </p:nvCxnSpPr>
        <p:spPr>
          <a:xfrm flipV="1">
            <a:off x="3294772" y="4540202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07610-6023-4A37-FDD6-B850DFB61F39}"/>
              </a:ext>
            </a:extLst>
          </p:cNvPr>
          <p:cNvSpPr txBox="1"/>
          <p:nvPr/>
        </p:nvSpPr>
        <p:spPr>
          <a:xfrm>
            <a:off x="4755282" y="188935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4D057DBA-8129-DC34-2DBC-186C706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43308"/>
              </p:ext>
            </p:extLst>
          </p:nvPr>
        </p:nvGraphicFramePr>
        <p:xfrm>
          <a:off x="6593763" y="239327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D5A97D-B797-93A0-57D7-B24E31BBF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74370"/>
              </p:ext>
            </p:extLst>
          </p:nvPr>
        </p:nvGraphicFramePr>
        <p:xfrm>
          <a:off x="6593763" y="366110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AD4FC98-8257-DA33-477B-C89D10D15256}"/>
              </a:ext>
            </a:extLst>
          </p:cNvPr>
          <p:cNvSpPr txBox="1"/>
          <p:nvPr/>
        </p:nvSpPr>
        <p:spPr>
          <a:xfrm>
            <a:off x="6286288" y="3014300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37870C-CF5D-4F34-51A8-80F58E46F510}"/>
              </a:ext>
            </a:extLst>
          </p:cNvPr>
          <p:cNvSpPr txBox="1"/>
          <p:nvPr/>
        </p:nvSpPr>
        <p:spPr>
          <a:xfrm>
            <a:off x="6292719" y="425546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5D9BF42-B33C-7E0F-4DD2-4F0E033B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98781"/>
              </p:ext>
            </p:extLst>
          </p:nvPr>
        </p:nvGraphicFramePr>
        <p:xfrm>
          <a:off x="6593763" y="483948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6BFD649-BF6F-1AC2-2AB2-9DBBA90E5D8D}"/>
              </a:ext>
            </a:extLst>
          </p:cNvPr>
          <p:cNvSpPr txBox="1"/>
          <p:nvPr/>
        </p:nvSpPr>
        <p:spPr>
          <a:xfrm>
            <a:off x="6292719" y="549845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8A8FA5-C17C-6F64-F5AA-AC5D83A73B0E}"/>
              </a:ext>
            </a:extLst>
          </p:cNvPr>
          <p:cNvSpPr/>
          <p:nvPr/>
        </p:nvSpPr>
        <p:spPr>
          <a:xfrm>
            <a:off x="7923687" y="247597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81C0295-CB61-4D17-A696-9B32C4D3A965}"/>
              </a:ext>
            </a:extLst>
          </p:cNvPr>
          <p:cNvSpPr/>
          <p:nvPr/>
        </p:nvSpPr>
        <p:spPr>
          <a:xfrm>
            <a:off x="7923686" y="374381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639663-E027-5EE1-4253-A5D52E63FF64}"/>
              </a:ext>
            </a:extLst>
          </p:cNvPr>
          <p:cNvSpPr/>
          <p:nvPr/>
        </p:nvSpPr>
        <p:spPr>
          <a:xfrm>
            <a:off x="7923685" y="4922186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D0D2A6-AD70-7B4C-91BC-E659003B1462}"/>
              </a:ext>
            </a:extLst>
          </p:cNvPr>
          <p:cNvSpPr txBox="1"/>
          <p:nvPr/>
        </p:nvSpPr>
        <p:spPr>
          <a:xfrm>
            <a:off x="6871196" y="2073042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A26C89-09D6-9171-35DA-EF714CE5D64D}"/>
              </a:ext>
            </a:extLst>
          </p:cNvPr>
          <p:cNvSpPr txBox="1"/>
          <p:nvPr/>
        </p:nvSpPr>
        <p:spPr>
          <a:xfrm>
            <a:off x="7315940" y="2937776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90D1F7E1-C1FD-D836-81CF-92CDD748D425}"/>
              </a:ext>
            </a:extLst>
          </p:cNvPr>
          <p:cNvSpPr txBox="1"/>
          <p:nvPr/>
        </p:nvSpPr>
        <p:spPr>
          <a:xfrm>
            <a:off x="7385764" y="1600609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4">
            <a:extLst>
              <a:ext uri="{FF2B5EF4-FFF2-40B4-BE49-F238E27FC236}">
                <a16:creationId xmlns:a16="http://schemas.microsoft.com/office/drawing/2014/main" id="{D6D16A23-D1A8-7C9E-5B53-24A927FBB318}"/>
              </a:ext>
            </a:extLst>
          </p:cNvPr>
          <p:cNvSpPr/>
          <p:nvPr/>
        </p:nvSpPr>
        <p:spPr>
          <a:xfrm>
            <a:off x="105072" y="1983172"/>
            <a:ext cx="4046049" cy="4079125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134528-573C-08C6-A870-68DAC560F3F3}"/>
              </a:ext>
            </a:extLst>
          </p:cNvPr>
          <p:cNvSpPr txBox="1"/>
          <p:nvPr/>
        </p:nvSpPr>
        <p:spPr>
          <a:xfrm>
            <a:off x="229072" y="1025298"/>
            <a:ext cx="620206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Two-point discrimination test</a:t>
            </a:r>
            <a:r>
              <a:rPr lang="ko-KR" altLang="en-US" dirty="0"/>
              <a:t>를 수행하여서</a:t>
            </a:r>
            <a:r>
              <a:rPr lang="en-US" altLang="ko-KR" dirty="0"/>
              <a:t>, </a:t>
            </a:r>
            <a:r>
              <a:rPr lang="ko-KR" altLang="en-US" dirty="0"/>
              <a:t>해당 센서가 가진 공간 식별 정도를 테스트 하였음</a:t>
            </a:r>
            <a:r>
              <a:rPr lang="en-US" altLang="ko-KR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30282A-20D6-CCAA-B94B-5F64C44FD759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D3A65-CB86-1841-4501-E9B14AA6AF02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C0FD1-EA51-6400-B8AC-D72537DAFBF5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082B9F4F-A019-D077-EE93-E641B3B8F8C1}"/>
              </a:ext>
            </a:extLst>
          </p:cNvPr>
          <p:cNvSpPr/>
          <p:nvPr/>
        </p:nvSpPr>
        <p:spPr>
          <a:xfrm>
            <a:off x="113598" y="627641"/>
            <a:ext cx="43823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Position – Two-point discrimination </a:t>
            </a:r>
          </a:p>
        </p:txBody>
      </p:sp>
      <p:sp>
        <p:nvSpPr>
          <p:cNvPr id="6" name="Google Shape;210;p4">
            <a:extLst>
              <a:ext uri="{FF2B5EF4-FFF2-40B4-BE49-F238E27FC236}">
                <a16:creationId xmlns:a16="http://schemas.microsoft.com/office/drawing/2014/main" id="{B4AFF9E8-4EA3-88AD-2F10-8FC0544AB253}"/>
              </a:ext>
            </a:extLst>
          </p:cNvPr>
          <p:cNvSpPr>
            <a:spLocks/>
          </p:cNvSpPr>
          <p:nvPr/>
        </p:nvSpPr>
        <p:spPr>
          <a:xfrm>
            <a:off x="102062" y="1892929"/>
            <a:ext cx="4052073" cy="246221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Two-point 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AD2A1-97F7-7AC4-A8A4-42699C19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5" y="2218557"/>
            <a:ext cx="1714500" cy="2238375"/>
          </a:xfrm>
          <a:prstGeom prst="rect">
            <a:avLst/>
          </a:prstGeom>
        </p:spPr>
      </p:pic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952620EA-8538-77E9-A5CB-0BFC9ECE18B6}"/>
              </a:ext>
            </a:extLst>
          </p:cNvPr>
          <p:cNvSpPr/>
          <p:nvPr/>
        </p:nvSpPr>
        <p:spPr>
          <a:xfrm>
            <a:off x="1182338" y="3112477"/>
            <a:ext cx="118696" cy="51874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DD2EF-F3C7-9971-B971-E4E16D9BACFF}"/>
              </a:ext>
            </a:extLst>
          </p:cNvPr>
          <p:cNvSpPr txBox="1"/>
          <p:nvPr/>
        </p:nvSpPr>
        <p:spPr>
          <a:xfrm>
            <a:off x="1348220" y="3239965"/>
            <a:ext cx="27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E1A59-8E42-751A-0A17-633F598FE8B0}"/>
              </a:ext>
            </a:extLst>
          </p:cNvPr>
          <p:cNvSpPr txBox="1"/>
          <p:nvPr/>
        </p:nvSpPr>
        <p:spPr>
          <a:xfrm>
            <a:off x="2002118" y="2298339"/>
            <a:ext cx="2012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- </a:t>
            </a:r>
            <a:r>
              <a:rPr lang="ko-KR" altLang="en-US" sz="1000" b="1" dirty="0"/>
              <a:t>두개의 </a:t>
            </a:r>
            <a:r>
              <a:rPr lang="en-US" altLang="ko-KR" sz="1000" b="1" dirty="0"/>
              <a:t>dot stimulation</a:t>
            </a:r>
            <a:r>
              <a:rPr lang="ko-KR" altLang="en-US" sz="1000" b="1" dirty="0"/>
              <a:t>의 </a:t>
            </a:r>
            <a:r>
              <a:rPr lang="en-US" altLang="ko-KR" sz="1000" b="1" dirty="0"/>
              <a:t>distance(</a:t>
            </a:r>
            <a:r>
              <a:rPr lang="en-US" altLang="ko-KR" sz="1000" b="1" i="1" dirty="0"/>
              <a:t>D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변화 시켜 가며 </a:t>
            </a:r>
            <a:r>
              <a:rPr lang="en-US" altLang="ko-KR" sz="1000" b="1" dirty="0"/>
              <a:t>output layer</a:t>
            </a:r>
            <a:r>
              <a:rPr lang="ko-KR" altLang="en-US" sz="1000" b="1" dirty="0"/>
              <a:t>의 신경 발화 패턴을 관찰</a:t>
            </a:r>
            <a:endParaRPr lang="ko-KR" altLang="en-US" sz="1000" b="1" i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7AAA595-7385-84CF-C578-01513787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8" y="4755670"/>
            <a:ext cx="1527808" cy="5497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7600A35-98DA-E3A2-1FC6-8344836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00" y="4755670"/>
            <a:ext cx="1527808" cy="5497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6C6B967-2C85-FAFB-C160-66E5E1402884}"/>
              </a:ext>
            </a:extLst>
          </p:cNvPr>
          <p:cNvSpPr txBox="1"/>
          <p:nvPr/>
        </p:nvSpPr>
        <p:spPr>
          <a:xfrm>
            <a:off x="667703" y="2852336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82F81C-2BAD-CB86-7810-D4D0B6702926}"/>
              </a:ext>
            </a:extLst>
          </p:cNvPr>
          <p:cNvSpPr txBox="1"/>
          <p:nvPr/>
        </p:nvSpPr>
        <p:spPr>
          <a:xfrm>
            <a:off x="667702" y="3509282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d2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BBF4A-C1CB-4650-0D08-D94727A30C78}"/>
              </a:ext>
            </a:extLst>
          </p:cNvPr>
          <p:cNvSpPr txBox="1"/>
          <p:nvPr/>
        </p:nvSpPr>
        <p:spPr>
          <a:xfrm>
            <a:off x="3003107" y="4511856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B67B24-37A4-64BF-3E28-B9F4CFC850E3}"/>
              </a:ext>
            </a:extLst>
          </p:cNvPr>
          <p:cNvSpPr txBox="1"/>
          <p:nvPr/>
        </p:nvSpPr>
        <p:spPr>
          <a:xfrm>
            <a:off x="1649329" y="4511856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291C1CD-7EA8-1F92-04A7-BFCE3B35C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93" y="5396897"/>
            <a:ext cx="1527808" cy="5497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E5EF87-5D34-A01B-B00A-4BA78F1C6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72" y="5382127"/>
            <a:ext cx="1493524" cy="5792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71B53D-4308-75F2-75A8-E8505D0FE87E}"/>
              </a:ext>
            </a:extLst>
          </p:cNvPr>
          <p:cNvSpPr txBox="1"/>
          <p:nvPr/>
        </p:nvSpPr>
        <p:spPr>
          <a:xfrm>
            <a:off x="-29738" y="4936448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충분히 멀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75B9BE-268C-98B3-8FCA-77FAEB1A27E8}"/>
              </a:ext>
            </a:extLst>
          </p:cNvPr>
          <p:cNvSpPr txBox="1"/>
          <p:nvPr/>
        </p:nvSpPr>
        <p:spPr>
          <a:xfrm>
            <a:off x="-29739" y="5540242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가까울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1F8222-6EBA-EE10-512B-C07776627116}"/>
              </a:ext>
            </a:extLst>
          </p:cNvPr>
          <p:cNvSpPr txBox="1"/>
          <p:nvPr/>
        </p:nvSpPr>
        <p:spPr>
          <a:xfrm>
            <a:off x="4432134" y="1551526"/>
            <a:ext cx="40520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Result</a:t>
            </a:r>
            <a:endParaRPr lang="ko-KR" altLang="en-US" sz="1000" b="1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9F97D4AD-EBF0-D81F-1308-7820406F0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177" y="2027952"/>
            <a:ext cx="858869" cy="11213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05FBAC0-CC54-65F5-C26A-1F4C06F74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2502081"/>
            <a:ext cx="1428848" cy="51411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86E5C478-3A71-6087-4238-EC26A00A9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4897" y="2502081"/>
            <a:ext cx="1428848" cy="51411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32AC6A2-0416-3E84-4C37-118161B72F18}"/>
              </a:ext>
            </a:extLst>
          </p:cNvPr>
          <p:cNvSpPr txBox="1"/>
          <p:nvPr/>
        </p:nvSpPr>
        <p:spPr>
          <a:xfrm>
            <a:off x="7753331" y="2282691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AD0469-DD3B-BD73-B3D8-43DA5D9ABB10}"/>
              </a:ext>
            </a:extLst>
          </p:cNvPr>
          <p:cNvSpPr txBox="1"/>
          <p:nvPr/>
        </p:nvSpPr>
        <p:spPr>
          <a:xfrm>
            <a:off x="6414680" y="2282691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5D63E9-3748-B219-1FEB-F077B0ACC42F}"/>
              </a:ext>
            </a:extLst>
          </p:cNvPr>
          <p:cNvSpPr txBox="1"/>
          <p:nvPr/>
        </p:nvSpPr>
        <p:spPr>
          <a:xfrm>
            <a:off x="4391189" y="1820754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0.1mm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00F84E65-59DA-5656-80FF-E0D41A1C88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8176" y="3407731"/>
            <a:ext cx="858869" cy="112130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2E9E06F-1F8E-2B9E-68B4-412115EF7E35}"/>
              </a:ext>
            </a:extLst>
          </p:cNvPr>
          <p:cNvSpPr txBox="1"/>
          <p:nvPr/>
        </p:nvSpPr>
        <p:spPr>
          <a:xfrm>
            <a:off x="4341496" y="3248729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0.3mm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1B9666DF-9A6D-9D0A-4887-13D59FF094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3846012"/>
            <a:ext cx="1428848" cy="514118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C3DA25E-E3FB-51DA-2411-7347E327F4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4897" y="3846012"/>
            <a:ext cx="1428848" cy="51411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173014C0-A05B-4729-2290-195EC8416D73}"/>
              </a:ext>
            </a:extLst>
          </p:cNvPr>
          <p:cNvSpPr txBox="1"/>
          <p:nvPr/>
        </p:nvSpPr>
        <p:spPr>
          <a:xfrm>
            <a:off x="7753331" y="3636091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48198D-25B8-CFD0-8294-75EF7CC65DB1}"/>
              </a:ext>
            </a:extLst>
          </p:cNvPr>
          <p:cNvSpPr txBox="1"/>
          <p:nvPr/>
        </p:nvSpPr>
        <p:spPr>
          <a:xfrm>
            <a:off x="6414679" y="3636091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DE70CC26-E085-553C-56C7-D24AEB674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8176" y="4887709"/>
            <a:ext cx="858869" cy="112130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FA3287D-5EA6-C808-9349-DEC6F5DB9FB2}"/>
              </a:ext>
            </a:extLst>
          </p:cNvPr>
          <p:cNvSpPr txBox="1"/>
          <p:nvPr/>
        </p:nvSpPr>
        <p:spPr>
          <a:xfrm>
            <a:off x="4341495" y="4702768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 = 1.9mm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40660E65-3ABC-CDA0-7394-890B4B5A2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3526" y="5187644"/>
            <a:ext cx="1428848" cy="514118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6BCA430-0CEF-9963-B08D-3B50BF1A38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4897" y="5187644"/>
            <a:ext cx="1428848" cy="51411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B62F9F0-6BE7-42A5-F0CF-8E3C384E8BC0}"/>
              </a:ext>
            </a:extLst>
          </p:cNvPr>
          <p:cNvSpPr txBox="1"/>
          <p:nvPr/>
        </p:nvSpPr>
        <p:spPr>
          <a:xfrm>
            <a:off x="7753331" y="4973410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2D28EB2-4269-2EFE-1A30-F7616A4CC4E5}"/>
              </a:ext>
            </a:extLst>
          </p:cNvPr>
          <p:cNvSpPr txBox="1"/>
          <p:nvPr/>
        </p:nvSpPr>
        <p:spPr>
          <a:xfrm>
            <a:off x="6414679" y="4973410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54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3" name="직선 연결선 2092">
            <a:extLst>
              <a:ext uri="{FF2B5EF4-FFF2-40B4-BE49-F238E27FC236}">
                <a16:creationId xmlns:a16="http://schemas.microsoft.com/office/drawing/2014/main" id="{4E1BD181-A4D8-2C7D-1DCD-FEAE06448A9B}"/>
              </a:ext>
            </a:extLst>
          </p:cNvPr>
          <p:cNvCxnSpPr>
            <a:cxnSpLocks/>
          </p:cNvCxnSpPr>
          <p:nvPr/>
        </p:nvCxnSpPr>
        <p:spPr>
          <a:xfrm>
            <a:off x="3582865" y="1463919"/>
            <a:ext cx="0" cy="4073475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5" name="직선 연결선 2094">
            <a:extLst>
              <a:ext uri="{FF2B5EF4-FFF2-40B4-BE49-F238E27FC236}">
                <a16:creationId xmlns:a16="http://schemas.microsoft.com/office/drawing/2014/main" id="{E848C46C-2FC9-7278-6130-66AC6F0F526E}"/>
              </a:ext>
            </a:extLst>
          </p:cNvPr>
          <p:cNvCxnSpPr>
            <a:cxnSpLocks/>
          </p:cNvCxnSpPr>
          <p:nvPr/>
        </p:nvCxnSpPr>
        <p:spPr>
          <a:xfrm>
            <a:off x="5753099" y="1428750"/>
            <a:ext cx="0" cy="4108644"/>
          </a:xfrm>
          <a:prstGeom prst="line">
            <a:avLst/>
          </a:prstGeom>
          <a:ln w="28575" cap="flat" cmpd="sng" algn="ctr">
            <a:solidFill>
              <a:schemeClr val="accent4">
                <a:alpha val="36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2752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 – 04.12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2227310" y="5673234"/>
            <a:ext cx="5339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</a:t>
            </a:r>
            <a:b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</a:br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3303727A-3A38-568F-436C-50C487FCA915}"/>
              </a:ext>
            </a:extLst>
          </p:cNvPr>
          <p:cNvGrpSpPr/>
          <p:nvPr/>
        </p:nvGrpSpPr>
        <p:grpSpPr>
          <a:xfrm>
            <a:off x="6656663" y="4919729"/>
            <a:ext cx="1425137" cy="501521"/>
            <a:chOff x="7718863" y="1327091"/>
            <a:chExt cx="1425137" cy="501521"/>
          </a:xfrm>
        </p:grpSpPr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AFBAA0BA-FA32-EBB1-07DD-8CD32129A646}"/>
                </a:ext>
              </a:extLst>
            </p:cNvPr>
            <p:cNvSpPr txBox="1"/>
            <p:nvPr/>
          </p:nvSpPr>
          <p:spPr>
            <a:xfrm>
              <a:off x="7886508" y="1327091"/>
              <a:ext cx="125749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 dirty="0"/>
                <a:t>Excitatory synapse</a:t>
              </a: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786221C9-E4F8-D7A4-B564-B0A06265F2A4}"/>
                </a:ext>
              </a:extLst>
            </p:cNvPr>
            <p:cNvSpPr/>
            <p:nvPr/>
          </p:nvSpPr>
          <p:spPr>
            <a:xfrm rot="10800000">
              <a:off x="7718863" y="1411899"/>
              <a:ext cx="109794" cy="944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6818B9D4-1497-777B-1A06-59E8191F53E6}"/>
                </a:ext>
              </a:extLst>
            </p:cNvPr>
            <p:cNvSpPr/>
            <p:nvPr/>
          </p:nvSpPr>
          <p:spPr>
            <a:xfrm rot="10800000">
              <a:off x="7718863" y="1690571"/>
              <a:ext cx="109794" cy="94440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00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9ACCF3-34BC-A1B0-6566-98D0618CB7A4}"/>
                </a:ext>
              </a:extLst>
            </p:cNvPr>
            <p:cNvSpPr txBox="1"/>
            <p:nvPr/>
          </p:nvSpPr>
          <p:spPr>
            <a:xfrm>
              <a:off x="7886508" y="1597780"/>
              <a:ext cx="125749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b="1" dirty="0"/>
                <a:t>Inhibitory synapse</a:t>
              </a:r>
            </a:p>
          </p:txBody>
        </p:sp>
      </p:grp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2516859" y="3280878"/>
            <a:ext cx="214166" cy="1390650"/>
          </a:xfrm>
          <a:prstGeom prst="leftBrace">
            <a:avLst/>
          </a:prstGeom>
          <a:ln w="28575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2744400" y="2768987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2731025" y="4842784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680318" y="3760906"/>
            <a:ext cx="822004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2735540" y="3104673"/>
            <a:ext cx="722177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Afferent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18B7FA-079E-1124-8A98-04D52DE2F576}"/>
              </a:ext>
            </a:extLst>
          </p:cNvPr>
          <p:cNvSpPr/>
          <p:nvPr/>
        </p:nvSpPr>
        <p:spPr>
          <a:xfrm>
            <a:off x="4481540" y="2649478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EE0D30-BB4B-2E8F-DFFD-5F4CFAA60B1B}"/>
              </a:ext>
            </a:extLst>
          </p:cNvPr>
          <p:cNvSpPr/>
          <p:nvPr/>
        </p:nvSpPr>
        <p:spPr>
          <a:xfrm>
            <a:off x="3738812" y="3470069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E9B8F-6696-9865-BB66-55DF33533783}"/>
              </a:ext>
            </a:extLst>
          </p:cNvPr>
          <p:cNvCxnSpPr>
            <a:cxnSpLocks/>
            <a:stCxn id="1036" idx="3"/>
            <a:endCxn id="15" idx="1"/>
          </p:cNvCxnSpPr>
          <p:nvPr/>
        </p:nvCxnSpPr>
        <p:spPr>
          <a:xfrm flipV="1">
            <a:off x="3457717" y="2820020"/>
            <a:ext cx="1023823" cy="45519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558F962-3C7E-64B2-601F-5F30375B91BC}"/>
              </a:ext>
            </a:extLst>
          </p:cNvPr>
          <p:cNvCxnSpPr>
            <a:cxnSpLocks/>
            <a:stCxn id="1036" idx="3"/>
            <a:endCxn id="16" idx="1"/>
          </p:cNvCxnSpPr>
          <p:nvPr/>
        </p:nvCxnSpPr>
        <p:spPr>
          <a:xfrm>
            <a:off x="3457717" y="3275215"/>
            <a:ext cx="281095" cy="36539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540BD0C-E1DE-3358-ADB7-EAF6057AC843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>
          <a:xfrm flipV="1">
            <a:off x="4754887" y="2990561"/>
            <a:ext cx="183403" cy="65005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23D577F5-905A-16DC-6A72-F9CC99A7E7E0}"/>
              </a:ext>
            </a:extLst>
          </p:cNvPr>
          <p:cNvSpPr/>
          <p:nvPr/>
        </p:nvSpPr>
        <p:spPr>
          <a:xfrm rot="15152570">
            <a:off x="4367579" y="278945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BF5C847-9ED2-8159-E248-DCF0611C202D}"/>
              </a:ext>
            </a:extLst>
          </p:cNvPr>
          <p:cNvSpPr/>
          <p:nvPr/>
        </p:nvSpPr>
        <p:spPr>
          <a:xfrm rot="18351982">
            <a:off x="3637851" y="3550093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3C65AC62-7AA4-F58F-FC76-4DFD719094CB}"/>
              </a:ext>
            </a:extLst>
          </p:cNvPr>
          <p:cNvSpPr/>
          <p:nvPr/>
        </p:nvSpPr>
        <p:spPr>
          <a:xfrm rot="11693583">
            <a:off x="4845089" y="2999992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직사각형 1053">
            <a:extLst>
              <a:ext uri="{FF2B5EF4-FFF2-40B4-BE49-F238E27FC236}">
                <a16:creationId xmlns:a16="http://schemas.microsoft.com/office/drawing/2014/main" id="{4E25E2B7-B1DD-3EC5-9AC3-5A750D74E7D4}"/>
              </a:ext>
            </a:extLst>
          </p:cNvPr>
          <p:cNvSpPr/>
          <p:nvPr/>
        </p:nvSpPr>
        <p:spPr>
          <a:xfrm>
            <a:off x="2732629" y="4500905"/>
            <a:ext cx="722177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Afferent</a:t>
            </a: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F11DC4B0-5F24-FCF0-CFCE-2FFDBB1711C7}"/>
              </a:ext>
            </a:extLst>
          </p:cNvPr>
          <p:cNvSpPr/>
          <p:nvPr/>
        </p:nvSpPr>
        <p:spPr>
          <a:xfrm>
            <a:off x="4478629" y="4045710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EC9B4874-315B-D77B-04EB-916751906909}"/>
              </a:ext>
            </a:extLst>
          </p:cNvPr>
          <p:cNvSpPr/>
          <p:nvPr/>
        </p:nvSpPr>
        <p:spPr>
          <a:xfrm>
            <a:off x="3735901" y="4866301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058" name="직선 화살표 연결선 1057">
            <a:extLst>
              <a:ext uri="{FF2B5EF4-FFF2-40B4-BE49-F238E27FC236}">
                <a16:creationId xmlns:a16="http://schemas.microsoft.com/office/drawing/2014/main" id="{1FF1B830-DAEB-12C4-5481-63B31342696F}"/>
              </a:ext>
            </a:extLst>
          </p:cNvPr>
          <p:cNvCxnSpPr>
            <a:cxnSpLocks/>
            <a:stCxn id="1054" idx="3"/>
            <a:endCxn id="1055" idx="1"/>
          </p:cNvCxnSpPr>
          <p:nvPr/>
        </p:nvCxnSpPr>
        <p:spPr>
          <a:xfrm flipV="1">
            <a:off x="3454806" y="4216252"/>
            <a:ext cx="1023823" cy="455195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9" name="직선 화살표 연결선 1058">
            <a:extLst>
              <a:ext uri="{FF2B5EF4-FFF2-40B4-BE49-F238E27FC236}">
                <a16:creationId xmlns:a16="http://schemas.microsoft.com/office/drawing/2014/main" id="{1293A626-E08A-2359-FE5E-0098A5AD713F}"/>
              </a:ext>
            </a:extLst>
          </p:cNvPr>
          <p:cNvCxnSpPr>
            <a:cxnSpLocks/>
            <a:stCxn id="1054" idx="3"/>
            <a:endCxn id="1057" idx="1"/>
          </p:cNvCxnSpPr>
          <p:nvPr/>
        </p:nvCxnSpPr>
        <p:spPr>
          <a:xfrm>
            <a:off x="3454806" y="4671447"/>
            <a:ext cx="281095" cy="36539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0" name="직선 화살표 연결선 1059">
            <a:extLst>
              <a:ext uri="{FF2B5EF4-FFF2-40B4-BE49-F238E27FC236}">
                <a16:creationId xmlns:a16="http://schemas.microsoft.com/office/drawing/2014/main" id="{FB8D74C8-7BD4-E99E-862D-F5024F6CDA1E}"/>
              </a:ext>
            </a:extLst>
          </p:cNvPr>
          <p:cNvCxnSpPr>
            <a:cxnSpLocks/>
            <a:stCxn id="1057" idx="3"/>
            <a:endCxn id="1055" idx="2"/>
          </p:cNvCxnSpPr>
          <p:nvPr/>
        </p:nvCxnSpPr>
        <p:spPr>
          <a:xfrm flipV="1">
            <a:off x="4751976" y="4386793"/>
            <a:ext cx="183403" cy="65005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1" name="이등변 삼각형 1060">
            <a:extLst>
              <a:ext uri="{FF2B5EF4-FFF2-40B4-BE49-F238E27FC236}">
                <a16:creationId xmlns:a16="http://schemas.microsoft.com/office/drawing/2014/main" id="{BBD13F66-8D33-04F0-EA43-E05A9F76CACA}"/>
              </a:ext>
            </a:extLst>
          </p:cNvPr>
          <p:cNvSpPr/>
          <p:nvPr/>
        </p:nvSpPr>
        <p:spPr>
          <a:xfrm rot="15152570">
            <a:off x="4364668" y="418568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3" name="이등변 삼각형 1062">
            <a:extLst>
              <a:ext uri="{FF2B5EF4-FFF2-40B4-BE49-F238E27FC236}">
                <a16:creationId xmlns:a16="http://schemas.microsoft.com/office/drawing/2014/main" id="{C72A9772-91DF-608A-9B56-16D3ACC2E064}"/>
              </a:ext>
            </a:extLst>
          </p:cNvPr>
          <p:cNvSpPr/>
          <p:nvPr/>
        </p:nvSpPr>
        <p:spPr>
          <a:xfrm rot="18351982">
            <a:off x="3634940" y="4946325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4" name="이등변 삼각형 1063">
            <a:extLst>
              <a:ext uri="{FF2B5EF4-FFF2-40B4-BE49-F238E27FC236}">
                <a16:creationId xmlns:a16="http://schemas.microsoft.com/office/drawing/2014/main" id="{D9B26F42-16DC-E7EB-21A7-3D1A06B694B1}"/>
              </a:ext>
            </a:extLst>
          </p:cNvPr>
          <p:cNvSpPr/>
          <p:nvPr/>
        </p:nvSpPr>
        <p:spPr>
          <a:xfrm rot="11693583">
            <a:off x="4842178" y="4396224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10F7DC34-380B-4BDE-22D2-D97618C939FF}"/>
              </a:ext>
            </a:extLst>
          </p:cNvPr>
          <p:cNvSpPr txBox="1"/>
          <p:nvPr/>
        </p:nvSpPr>
        <p:spPr>
          <a:xfrm>
            <a:off x="1777263" y="1728355"/>
            <a:ext cx="15374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First order layer: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Mechanoreceptors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Afferents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246211F3-4E92-A1AB-1218-235BD114EBFD}"/>
              </a:ext>
            </a:extLst>
          </p:cNvPr>
          <p:cNvSpPr txBox="1"/>
          <p:nvPr/>
        </p:nvSpPr>
        <p:spPr>
          <a:xfrm>
            <a:off x="3760268" y="1728355"/>
            <a:ext cx="181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Second order layer: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Cuneate Nucleus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03B7E93-4767-6D20-C806-17DBA7178860}"/>
              </a:ext>
            </a:extLst>
          </p:cNvPr>
          <p:cNvSpPr txBox="1"/>
          <p:nvPr/>
        </p:nvSpPr>
        <p:spPr>
          <a:xfrm>
            <a:off x="5918783" y="1728355"/>
            <a:ext cx="181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Third order layer: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000" dirty="0"/>
              <a:t>Somatosensory Cortex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0902E325-CCA6-49F0-6D19-83C62DFB13BD}"/>
              </a:ext>
            </a:extLst>
          </p:cNvPr>
          <p:cNvSpPr/>
          <p:nvPr/>
        </p:nvSpPr>
        <p:spPr>
          <a:xfrm>
            <a:off x="6736706" y="3491433"/>
            <a:ext cx="913499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P</a:t>
            </a:r>
            <a:r>
              <a:rPr lang="en-US" altLang="ko-KR" sz="1200" dirty="0"/>
              <a:t>rojection 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sp>
        <p:nvSpPr>
          <p:cNvPr id="1074" name="직사각형 1073">
            <a:extLst>
              <a:ext uri="{FF2B5EF4-FFF2-40B4-BE49-F238E27FC236}">
                <a16:creationId xmlns:a16="http://schemas.microsoft.com/office/drawing/2014/main" id="{DCDC7D54-CD96-FBF8-0E7C-468865173B3D}"/>
              </a:ext>
            </a:extLst>
          </p:cNvPr>
          <p:cNvSpPr/>
          <p:nvPr/>
        </p:nvSpPr>
        <p:spPr>
          <a:xfrm>
            <a:off x="5900165" y="4258701"/>
            <a:ext cx="1016075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r>
              <a:rPr lang="en-US" altLang="ko-KR" sz="1200" dirty="0"/>
              <a:t>nter</a:t>
            </a:r>
            <a:r>
              <a:rPr lang="en-US" altLang="ko-KR" sz="1200" b="1" dirty="0"/>
              <a:t>n</a:t>
            </a:r>
            <a:r>
              <a:rPr lang="en-US" altLang="ko-KR" sz="1200" dirty="0"/>
              <a:t>euron</a:t>
            </a:r>
          </a:p>
        </p:txBody>
      </p:sp>
      <p:cxnSp>
        <p:nvCxnSpPr>
          <p:cNvPr id="1075" name="직선 화살표 연결선 1074">
            <a:extLst>
              <a:ext uri="{FF2B5EF4-FFF2-40B4-BE49-F238E27FC236}">
                <a16:creationId xmlns:a16="http://schemas.microsoft.com/office/drawing/2014/main" id="{BA5280E8-4CDF-2C95-9534-6CA7E28D68A9}"/>
              </a:ext>
            </a:extLst>
          </p:cNvPr>
          <p:cNvCxnSpPr>
            <a:cxnSpLocks/>
            <a:stCxn id="1074" idx="3"/>
            <a:endCxn id="1073" idx="2"/>
          </p:cNvCxnSpPr>
          <p:nvPr/>
        </p:nvCxnSpPr>
        <p:spPr>
          <a:xfrm flipV="1">
            <a:off x="6916240" y="3832516"/>
            <a:ext cx="277216" cy="596727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6" name="이등변 삼각형 1075">
            <a:extLst>
              <a:ext uri="{FF2B5EF4-FFF2-40B4-BE49-F238E27FC236}">
                <a16:creationId xmlns:a16="http://schemas.microsoft.com/office/drawing/2014/main" id="{B35B513E-C691-4603-88D6-B13F57103530}"/>
              </a:ext>
            </a:extLst>
          </p:cNvPr>
          <p:cNvSpPr/>
          <p:nvPr/>
        </p:nvSpPr>
        <p:spPr>
          <a:xfrm rot="16200000">
            <a:off x="6659052" y="3612960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7" name="이등변 삼각형 1076">
            <a:extLst>
              <a:ext uri="{FF2B5EF4-FFF2-40B4-BE49-F238E27FC236}">
                <a16:creationId xmlns:a16="http://schemas.microsoft.com/office/drawing/2014/main" id="{7C31EF4A-7F29-1A31-9907-9A24DD57178C}"/>
              </a:ext>
            </a:extLst>
          </p:cNvPr>
          <p:cNvSpPr/>
          <p:nvPr/>
        </p:nvSpPr>
        <p:spPr>
          <a:xfrm rot="16530171">
            <a:off x="5818382" y="4381126"/>
            <a:ext cx="109794" cy="9444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8" name="이등변 삼각형 1077">
            <a:extLst>
              <a:ext uri="{FF2B5EF4-FFF2-40B4-BE49-F238E27FC236}">
                <a16:creationId xmlns:a16="http://schemas.microsoft.com/office/drawing/2014/main" id="{8C74DFA6-CB70-A04C-0523-F5844EE09D10}"/>
              </a:ext>
            </a:extLst>
          </p:cNvPr>
          <p:cNvSpPr/>
          <p:nvPr/>
        </p:nvSpPr>
        <p:spPr>
          <a:xfrm rot="11693583">
            <a:off x="7100255" y="3841947"/>
            <a:ext cx="109794" cy="94440"/>
          </a:xfrm>
          <a:prstGeom prst="triangle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A2B5065-3F8F-9380-2CDC-F5EB53490B71}"/>
              </a:ext>
            </a:extLst>
          </p:cNvPr>
          <p:cNvCxnSpPr>
            <a:cxnSpLocks/>
            <a:stCxn id="15" idx="3"/>
            <a:endCxn id="1074" idx="1"/>
          </p:cNvCxnSpPr>
          <p:nvPr/>
        </p:nvCxnSpPr>
        <p:spPr>
          <a:xfrm>
            <a:off x="5395039" y="2820020"/>
            <a:ext cx="505126" cy="1609223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87587996-8D3F-419F-97F4-37C08BEEDF4C}"/>
              </a:ext>
            </a:extLst>
          </p:cNvPr>
          <p:cNvCxnSpPr>
            <a:cxnSpLocks/>
            <a:stCxn id="1055" idx="3"/>
            <a:endCxn id="1074" idx="1"/>
          </p:cNvCxnSpPr>
          <p:nvPr/>
        </p:nvCxnSpPr>
        <p:spPr>
          <a:xfrm>
            <a:off x="5392128" y="4216252"/>
            <a:ext cx="508037" cy="21299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6" name="직선 화살표 연결선 1085">
            <a:extLst>
              <a:ext uri="{FF2B5EF4-FFF2-40B4-BE49-F238E27FC236}">
                <a16:creationId xmlns:a16="http://schemas.microsoft.com/office/drawing/2014/main" id="{DC5F2DAF-516C-256B-C87C-BD15B8EBB9CB}"/>
              </a:ext>
            </a:extLst>
          </p:cNvPr>
          <p:cNvCxnSpPr>
            <a:cxnSpLocks/>
            <a:stCxn id="1055" idx="3"/>
            <a:endCxn id="1073" idx="1"/>
          </p:cNvCxnSpPr>
          <p:nvPr/>
        </p:nvCxnSpPr>
        <p:spPr>
          <a:xfrm flipV="1">
            <a:off x="5392128" y="3661975"/>
            <a:ext cx="1344578" cy="55427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FB1CCF36-FA8F-4D9F-66FF-0D4E819BA146}"/>
              </a:ext>
            </a:extLst>
          </p:cNvPr>
          <p:cNvCxnSpPr>
            <a:cxnSpLocks/>
            <a:stCxn id="15" idx="3"/>
            <a:endCxn id="1076" idx="3"/>
          </p:cNvCxnSpPr>
          <p:nvPr/>
        </p:nvCxnSpPr>
        <p:spPr>
          <a:xfrm>
            <a:off x="5395039" y="2820020"/>
            <a:ext cx="1366130" cy="840160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90825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A4F59BB-ABF3-1D2F-DB89-6F6395A7B33F}"/>
              </a:ext>
            </a:extLst>
          </p:cNvPr>
          <p:cNvSpPr/>
          <p:nvPr/>
        </p:nvSpPr>
        <p:spPr>
          <a:xfrm rot="21180281">
            <a:off x="3402665" y="1466647"/>
            <a:ext cx="5366124" cy="19593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AFD239F-3649-7C9F-B894-E4BA46888E2A}"/>
              </a:ext>
            </a:extLst>
          </p:cNvPr>
          <p:cNvCxnSpPr>
            <a:cxnSpLocks/>
            <a:stCxn id="21" idx="3"/>
            <a:endCxn id="47" idx="2"/>
          </p:cNvCxnSpPr>
          <p:nvPr/>
        </p:nvCxnSpPr>
        <p:spPr>
          <a:xfrm>
            <a:off x="6230996" y="5136661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6B5234-2152-01B2-9F8B-E1D356169505}"/>
              </a:ext>
            </a:extLst>
          </p:cNvPr>
          <p:cNvCxnSpPr>
            <a:cxnSpLocks/>
            <a:stCxn id="20" idx="3"/>
            <a:endCxn id="46" idx="2"/>
          </p:cNvCxnSpPr>
          <p:nvPr/>
        </p:nvCxnSpPr>
        <p:spPr>
          <a:xfrm>
            <a:off x="6230996" y="3958287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1EF5DBA-BC5B-130A-CA6F-40E11F896562}"/>
              </a:ext>
            </a:extLst>
          </p:cNvPr>
          <p:cNvCxnSpPr>
            <a:cxnSpLocks/>
            <a:stCxn id="19" idx="3"/>
            <a:endCxn id="45" idx="2"/>
          </p:cNvCxnSpPr>
          <p:nvPr/>
        </p:nvCxnSpPr>
        <p:spPr>
          <a:xfrm>
            <a:off x="6236149" y="2690452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7" name="표 42">
            <a:extLst>
              <a:ext uri="{FF2B5EF4-FFF2-40B4-BE49-F238E27FC236}">
                <a16:creationId xmlns:a16="http://schemas.microsoft.com/office/drawing/2014/main" id="{905E624D-65C3-ADA3-F512-D94358D84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01872"/>
              </p:ext>
            </p:extLst>
          </p:nvPr>
        </p:nvGraphicFramePr>
        <p:xfrm>
          <a:off x="6752535" y="469519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8" name="표 42">
            <a:extLst>
              <a:ext uri="{FF2B5EF4-FFF2-40B4-BE49-F238E27FC236}">
                <a16:creationId xmlns:a16="http://schemas.microsoft.com/office/drawing/2014/main" id="{2EBE60DD-2C8D-FCF1-AAAA-4374E7858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13459"/>
              </p:ext>
            </p:extLst>
          </p:nvPr>
        </p:nvGraphicFramePr>
        <p:xfrm>
          <a:off x="6752535" y="354102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9" name="표 42">
            <a:extLst>
              <a:ext uri="{FF2B5EF4-FFF2-40B4-BE49-F238E27FC236}">
                <a16:creationId xmlns:a16="http://schemas.microsoft.com/office/drawing/2014/main" id="{ED0F7ADD-12ED-BA52-72C8-D51EECC4B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53380"/>
              </p:ext>
            </p:extLst>
          </p:nvPr>
        </p:nvGraphicFramePr>
        <p:xfrm>
          <a:off x="6752535" y="225814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13AA7DE0-3140-66E0-2B4A-18B2948211CB}"/>
              </a:ext>
            </a:extLst>
          </p:cNvPr>
          <p:cNvSpPr/>
          <p:nvPr/>
        </p:nvSpPr>
        <p:spPr>
          <a:xfrm>
            <a:off x="1477032" y="3142319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F81D2-7AA1-979A-1F20-42FC1651FD44}"/>
              </a:ext>
            </a:extLst>
          </p:cNvPr>
          <p:cNvSpPr txBox="1"/>
          <p:nvPr/>
        </p:nvSpPr>
        <p:spPr>
          <a:xfrm>
            <a:off x="1304496" y="2720441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F55F5-AE76-069C-1FB9-5019295FCDFE}"/>
              </a:ext>
            </a:extLst>
          </p:cNvPr>
          <p:cNvSpPr txBox="1"/>
          <p:nvPr/>
        </p:nvSpPr>
        <p:spPr>
          <a:xfrm>
            <a:off x="1348899" y="47101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6A390C-9189-19DD-F7FC-B99991F99147}"/>
              </a:ext>
            </a:extLst>
          </p:cNvPr>
          <p:cNvSpPr/>
          <p:nvPr/>
        </p:nvSpPr>
        <p:spPr>
          <a:xfrm>
            <a:off x="1880782" y="437319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171433-50F0-5959-CAF5-D60F3F426865}"/>
              </a:ext>
            </a:extLst>
          </p:cNvPr>
          <p:cNvSpPr/>
          <p:nvPr/>
        </p:nvSpPr>
        <p:spPr>
          <a:xfrm>
            <a:off x="210963" y="3627858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E0A19C-94E3-43D7-5BB9-AC11F71001ED}"/>
              </a:ext>
            </a:extLst>
          </p:cNvPr>
          <p:cNvSpPr/>
          <p:nvPr/>
        </p:nvSpPr>
        <p:spPr>
          <a:xfrm>
            <a:off x="1870732" y="298763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E6EC6-EBEA-D6CB-3A70-0C76CE708048}"/>
              </a:ext>
            </a:extLst>
          </p:cNvPr>
          <p:cNvSpPr txBox="1"/>
          <p:nvPr/>
        </p:nvSpPr>
        <p:spPr>
          <a:xfrm>
            <a:off x="194035" y="4133881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D14BB-A19D-4FA1-0263-ED250E96FB61}"/>
              </a:ext>
            </a:extLst>
          </p:cNvPr>
          <p:cNvSpPr txBox="1"/>
          <p:nvPr/>
        </p:nvSpPr>
        <p:spPr>
          <a:xfrm>
            <a:off x="1815553" y="3358122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71741-B9FD-C3CE-E0CE-393B609BA109}"/>
              </a:ext>
            </a:extLst>
          </p:cNvPr>
          <p:cNvSpPr txBox="1"/>
          <p:nvPr/>
        </p:nvSpPr>
        <p:spPr>
          <a:xfrm>
            <a:off x="1880782" y="4805201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24432-CF7F-B82B-142D-B612B510887B}"/>
              </a:ext>
            </a:extLst>
          </p:cNvPr>
          <p:cNvSpPr/>
          <p:nvPr/>
        </p:nvSpPr>
        <p:spPr>
          <a:xfrm>
            <a:off x="4822159" y="251991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930360-A523-7E56-5042-06AE34ED6A81}"/>
              </a:ext>
            </a:extLst>
          </p:cNvPr>
          <p:cNvSpPr/>
          <p:nvPr/>
        </p:nvSpPr>
        <p:spPr>
          <a:xfrm>
            <a:off x="4817006" y="378774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9C3417-1604-3551-1843-5216C8C9D7D5}"/>
              </a:ext>
            </a:extLst>
          </p:cNvPr>
          <p:cNvSpPr/>
          <p:nvPr/>
        </p:nvSpPr>
        <p:spPr>
          <a:xfrm>
            <a:off x="4817006" y="496611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51FEF1A-E797-99B5-FB1F-CDD7CE4F65C6}"/>
              </a:ext>
            </a:extLst>
          </p:cNvPr>
          <p:cNvCxnSpPr>
            <a:cxnSpLocks/>
            <a:stCxn id="33" idx="6"/>
            <a:endCxn id="19" idx="1"/>
          </p:cNvCxnSpPr>
          <p:nvPr/>
        </p:nvCxnSpPr>
        <p:spPr>
          <a:xfrm flipV="1">
            <a:off x="4206007" y="2690452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16BB305-ADD0-C388-9633-3E387C81BD30}"/>
              </a:ext>
            </a:extLst>
          </p:cNvPr>
          <p:cNvCxnSpPr>
            <a:cxnSpLocks/>
            <a:stCxn id="33" idx="6"/>
            <a:endCxn id="20" idx="1"/>
          </p:cNvCxnSpPr>
          <p:nvPr/>
        </p:nvCxnSpPr>
        <p:spPr>
          <a:xfrm>
            <a:off x="4206007" y="3158173"/>
            <a:ext cx="610999" cy="800114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BEA6C4-E688-29A3-5B54-FE97AAF86260}"/>
              </a:ext>
            </a:extLst>
          </p:cNvPr>
          <p:cNvCxnSpPr>
            <a:cxnSpLocks/>
            <a:stCxn id="33" idx="6"/>
            <a:endCxn id="21" idx="1"/>
          </p:cNvCxnSpPr>
          <p:nvPr/>
        </p:nvCxnSpPr>
        <p:spPr>
          <a:xfrm>
            <a:off x="4206007" y="3158173"/>
            <a:ext cx="610999" cy="197848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99CE97-E10B-DBDD-5C25-0C5FD918ABDE}"/>
              </a:ext>
            </a:extLst>
          </p:cNvPr>
          <p:cNvCxnSpPr>
            <a:cxnSpLocks/>
            <a:stCxn id="34" idx="6"/>
            <a:endCxn id="20" idx="1"/>
          </p:cNvCxnSpPr>
          <p:nvPr/>
        </p:nvCxnSpPr>
        <p:spPr>
          <a:xfrm flipV="1">
            <a:off x="4206006" y="3958287"/>
            <a:ext cx="611000" cy="58544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E70A03-129F-C51D-3A13-58FD299F749D}"/>
              </a:ext>
            </a:extLst>
          </p:cNvPr>
          <p:cNvCxnSpPr>
            <a:cxnSpLocks/>
            <a:stCxn id="34" idx="6"/>
            <a:endCxn id="19" idx="1"/>
          </p:cNvCxnSpPr>
          <p:nvPr/>
        </p:nvCxnSpPr>
        <p:spPr>
          <a:xfrm flipV="1">
            <a:off x="4206006" y="2690452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19B049E-9FC5-A840-1F4A-CFF0712914AF}"/>
              </a:ext>
            </a:extLst>
          </p:cNvPr>
          <p:cNvSpPr txBox="1"/>
          <p:nvPr/>
        </p:nvSpPr>
        <p:spPr>
          <a:xfrm>
            <a:off x="4832209" y="28597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342F0-9F01-BDE0-9BD8-2C19058C6878}"/>
              </a:ext>
            </a:extLst>
          </p:cNvPr>
          <p:cNvSpPr txBox="1"/>
          <p:nvPr/>
        </p:nvSpPr>
        <p:spPr>
          <a:xfrm>
            <a:off x="4827056" y="4175496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7CFE9A-0985-9577-35D2-DF9A5D6599CC}"/>
              </a:ext>
            </a:extLst>
          </p:cNvPr>
          <p:cNvSpPr txBox="1"/>
          <p:nvPr/>
        </p:nvSpPr>
        <p:spPr>
          <a:xfrm>
            <a:off x="4854826" y="535221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9E7028-A843-3414-2E9A-60BB4B3AFB49}"/>
              </a:ext>
            </a:extLst>
          </p:cNvPr>
          <p:cNvSpPr txBox="1"/>
          <p:nvPr/>
        </p:nvSpPr>
        <p:spPr>
          <a:xfrm>
            <a:off x="1752310" y="239139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AE54DA5-4447-21DB-55EC-372ECEA98AFF}"/>
              </a:ext>
            </a:extLst>
          </p:cNvPr>
          <p:cNvSpPr/>
          <p:nvPr/>
        </p:nvSpPr>
        <p:spPr>
          <a:xfrm>
            <a:off x="3744410" y="294369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61D5ECC-3651-7041-87CB-205797953636}"/>
              </a:ext>
            </a:extLst>
          </p:cNvPr>
          <p:cNvSpPr/>
          <p:nvPr/>
        </p:nvSpPr>
        <p:spPr>
          <a:xfrm>
            <a:off x="3744409" y="4329258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0701D6-2DA1-406D-8CDC-97D8C27F26EE}"/>
              </a:ext>
            </a:extLst>
          </p:cNvPr>
          <p:cNvSpPr txBox="1"/>
          <p:nvPr/>
        </p:nvSpPr>
        <p:spPr>
          <a:xfrm>
            <a:off x="3238096" y="2110950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CC25AE3-46B9-1FBB-EE23-57AEAA5FA8C9}"/>
              </a:ext>
            </a:extLst>
          </p:cNvPr>
          <p:cNvCxnSpPr>
            <a:cxnSpLocks/>
            <a:stCxn id="15" idx="3"/>
            <a:endCxn id="33" idx="2"/>
          </p:cNvCxnSpPr>
          <p:nvPr/>
        </p:nvCxnSpPr>
        <p:spPr>
          <a:xfrm>
            <a:off x="3284722" y="3158173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ADD8BB0-8667-A29F-4AF2-F8D8F12C9010}"/>
              </a:ext>
            </a:extLst>
          </p:cNvPr>
          <p:cNvCxnSpPr>
            <a:cxnSpLocks/>
          </p:cNvCxnSpPr>
          <p:nvPr/>
        </p:nvCxnSpPr>
        <p:spPr>
          <a:xfrm flipV="1">
            <a:off x="3294772" y="4540202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E111BD-506B-9841-67D2-E95FCC34AA5F}"/>
              </a:ext>
            </a:extLst>
          </p:cNvPr>
          <p:cNvSpPr txBox="1"/>
          <p:nvPr/>
        </p:nvSpPr>
        <p:spPr>
          <a:xfrm>
            <a:off x="4755282" y="1889351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9" name="표 42">
            <a:extLst>
              <a:ext uri="{FF2B5EF4-FFF2-40B4-BE49-F238E27FC236}">
                <a16:creationId xmlns:a16="http://schemas.microsoft.com/office/drawing/2014/main" id="{9DF39DB9-55BC-4F76-D918-9A40975B4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000675"/>
              </p:ext>
            </p:extLst>
          </p:nvPr>
        </p:nvGraphicFramePr>
        <p:xfrm>
          <a:off x="6593763" y="239327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28613D1-43DA-EBB7-F992-8C2D7274E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59875"/>
              </p:ext>
            </p:extLst>
          </p:nvPr>
        </p:nvGraphicFramePr>
        <p:xfrm>
          <a:off x="6593763" y="366110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B4EB480-6DEE-7A03-6415-42115C5F2254}"/>
              </a:ext>
            </a:extLst>
          </p:cNvPr>
          <p:cNvSpPr txBox="1"/>
          <p:nvPr/>
        </p:nvSpPr>
        <p:spPr>
          <a:xfrm>
            <a:off x="6286288" y="3014300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1E3F8E-52AB-04F1-7D2E-687633A0906A}"/>
              </a:ext>
            </a:extLst>
          </p:cNvPr>
          <p:cNvSpPr txBox="1"/>
          <p:nvPr/>
        </p:nvSpPr>
        <p:spPr>
          <a:xfrm>
            <a:off x="6292719" y="425546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817C263-ED4E-B607-9295-E005F7470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034420"/>
              </p:ext>
            </p:extLst>
          </p:nvPr>
        </p:nvGraphicFramePr>
        <p:xfrm>
          <a:off x="6593763" y="483948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2EC2CDAD-8BED-E662-74C4-FBFB4D1E431D}"/>
              </a:ext>
            </a:extLst>
          </p:cNvPr>
          <p:cNvSpPr txBox="1"/>
          <p:nvPr/>
        </p:nvSpPr>
        <p:spPr>
          <a:xfrm>
            <a:off x="6292719" y="549845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CB0A2A4-E467-C140-AB8F-A0141592D1F2}"/>
              </a:ext>
            </a:extLst>
          </p:cNvPr>
          <p:cNvSpPr/>
          <p:nvPr/>
        </p:nvSpPr>
        <p:spPr>
          <a:xfrm>
            <a:off x="7923687" y="247597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5B7A41F-6455-4ABE-CF1B-C06E47B10789}"/>
              </a:ext>
            </a:extLst>
          </p:cNvPr>
          <p:cNvSpPr/>
          <p:nvPr/>
        </p:nvSpPr>
        <p:spPr>
          <a:xfrm>
            <a:off x="7923686" y="374381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765810B-D88B-B804-4A17-EB2D981C52C7}"/>
              </a:ext>
            </a:extLst>
          </p:cNvPr>
          <p:cNvSpPr/>
          <p:nvPr/>
        </p:nvSpPr>
        <p:spPr>
          <a:xfrm>
            <a:off x="7923685" y="4922186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EE3D4C-07AD-E564-8B00-0B189C4072E2}"/>
              </a:ext>
            </a:extLst>
          </p:cNvPr>
          <p:cNvSpPr txBox="1"/>
          <p:nvPr/>
        </p:nvSpPr>
        <p:spPr>
          <a:xfrm>
            <a:off x="7102712" y="2073042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340E7E-7489-A28C-1056-EC21CCE4AB07}"/>
              </a:ext>
            </a:extLst>
          </p:cNvPr>
          <p:cNvSpPr txBox="1"/>
          <p:nvPr/>
        </p:nvSpPr>
        <p:spPr>
          <a:xfrm>
            <a:off x="7315940" y="2937776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02B166-5F22-EA12-3D55-5562190D6E83}"/>
              </a:ext>
            </a:extLst>
          </p:cNvPr>
          <p:cNvSpPr txBox="1"/>
          <p:nvPr/>
        </p:nvSpPr>
        <p:spPr>
          <a:xfrm>
            <a:off x="7385764" y="1600609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0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047449CA-0BF8-E687-CB53-8306F762C6CA}"/>
              </a:ext>
            </a:extLst>
          </p:cNvPr>
          <p:cNvCxnSpPr>
            <a:cxnSpLocks/>
            <a:stCxn id="1048" idx="3"/>
            <a:endCxn id="50" idx="2"/>
          </p:cNvCxnSpPr>
          <p:nvPr/>
        </p:nvCxnSpPr>
        <p:spPr>
          <a:xfrm>
            <a:off x="6209468" y="5166256"/>
            <a:ext cx="16926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5FE1424F-B974-5351-CC80-7BBA3F9D6458}"/>
              </a:ext>
            </a:extLst>
          </p:cNvPr>
          <p:cNvCxnSpPr>
            <a:cxnSpLocks/>
            <a:stCxn id="1047" idx="3"/>
            <a:endCxn id="49" idx="2"/>
          </p:cNvCxnSpPr>
          <p:nvPr/>
        </p:nvCxnSpPr>
        <p:spPr>
          <a:xfrm>
            <a:off x="6209468" y="3987882"/>
            <a:ext cx="16926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F0EB766-4C83-0DF4-954A-33C6F420DA3D}"/>
              </a:ext>
            </a:extLst>
          </p:cNvPr>
          <p:cNvCxnSpPr>
            <a:cxnSpLocks/>
            <a:stCxn id="1046" idx="3"/>
            <a:endCxn id="48" idx="2"/>
          </p:cNvCxnSpPr>
          <p:nvPr/>
        </p:nvCxnSpPr>
        <p:spPr>
          <a:xfrm>
            <a:off x="6214621" y="2720047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58" name="표 42">
            <a:extLst>
              <a:ext uri="{FF2B5EF4-FFF2-40B4-BE49-F238E27FC236}">
                <a16:creationId xmlns:a16="http://schemas.microsoft.com/office/drawing/2014/main" id="{9C37AF52-1382-C7B5-880A-3FCF25F37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7183"/>
              </p:ext>
            </p:extLst>
          </p:nvPr>
        </p:nvGraphicFramePr>
        <p:xfrm>
          <a:off x="6731007" y="4724789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7" name="표 42">
            <a:extLst>
              <a:ext uri="{FF2B5EF4-FFF2-40B4-BE49-F238E27FC236}">
                <a16:creationId xmlns:a16="http://schemas.microsoft.com/office/drawing/2014/main" id="{594C9BBB-6E9F-9678-BDA1-BE72530A8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56065"/>
              </p:ext>
            </p:extLst>
          </p:nvPr>
        </p:nvGraphicFramePr>
        <p:xfrm>
          <a:off x="6731007" y="357061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56" name="표 42">
            <a:extLst>
              <a:ext uri="{FF2B5EF4-FFF2-40B4-BE49-F238E27FC236}">
                <a16:creationId xmlns:a16="http://schemas.microsoft.com/office/drawing/2014/main" id="{6631FE9C-07F5-70D7-5DE8-07814B486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6567"/>
              </p:ext>
            </p:extLst>
          </p:nvPr>
        </p:nvGraphicFramePr>
        <p:xfrm>
          <a:off x="6731007" y="2287740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920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overview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456101" y="6364800"/>
            <a:ext cx="8231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Advanced Spiking Neural Network Architecture for Enhanced Tactile Sensing and Perception Capabilities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0" y="1115652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1455504" y="3171914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1282968" y="2750036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1327371" y="4739748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859254" y="4402786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89435" y="3657453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849204" y="3017226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72507" y="4163476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794025" y="3387717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859254" y="4834796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4800631" y="254950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4795478" y="3817340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4795478" y="4995714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cxnSpLocks/>
            <a:stCxn id="20" idx="6"/>
            <a:endCxn id="1046" idx="1"/>
          </p:cNvCxnSpPr>
          <p:nvPr/>
        </p:nvCxnSpPr>
        <p:spPr>
          <a:xfrm flipH="1" flipV="1">
            <a:off x="4800631" y="2720047"/>
            <a:ext cx="316950" cy="508007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20" idx="6"/>
            <a:endCxn id="1047" idx="1"/>
          </p:cNvCxnSpPr>
          <p:nvPr/>
        </p:nvCxnSpPr>
        <p:spPr>
          <a:xfrm flipH="1">
            <a:off x="4795478" y="3228054"/>
            <a:ext cx="322103" cy="75982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20" idx="6"/>
            <a:endCxn id="1048" idx="1"/>
          </p:cNvCxnSpPr>
          <p:nvPr/>
        </p:nvCxnSpPr>
        <p:spPr>
          <a:xfrm flipH="1">
            <a:off x="4795478" y="3228054"/>
            <a:ext cx="322103" cy="1938202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21" idx="6"/>
            <a:endCxn id="1047" idx="1"/>
          </p:cNvCxnSpPr>
          <p:nvPr/>
        </p:nvCxnSpPr>
        <p:spPr>
          <a:xfrm flipH="1" flipV="1">
            <a:off x="4795478" y="3987882"/>
            <a:ext cx="322102" cy="625732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21" idx="6"/>
            <a:endCxn id="1046" idx="1"/>
          </p:cNvCxnSpPr>
          <p:nvPr/>
        </p:nvCxnSpPr>
        <p:spPr>
          <a:xfrm flipH="1" flipV="1">
            <a:off x="4800631" y="2720047"/>
            <a:ext cx="316949" cy="1893567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4810681" y="2889308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4805528" y="4205091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4833298" y="5381813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298537" y="2305959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F9AB9-5C39-6C23-42A8-FC3358C5B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29" y="4624214"/>
            <a:ext cx="1154752" cy="114566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C2D0A02-DB39-B49D-0896-7494733C8E09}"/>
              </a:ext>
            </a:extLst>
          </p:cNvPr>
          <p:cNvSpPr/>
          <p:nvPr/>
        </p:nvSpPr>
        <p:spPr>
          <a:xfrm>
            <a:off x="4655984" y="301357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9D4DCE-1C3B-BD5A-CFD1-71EBABCBFF70}"/>
              </a:ext>
            </a:extLst>
          </p:cNvPr>
          <p:cNvSpPr/>
          <p:nvPr/>
        </p:nvSpPr>
        <p:spPr>
          <a:xfrm>
            <a:off x="4655983" y="439913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971638-146B-C3B7-CD64-65B9BFC4D9A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4196296" y="3228054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4B2CDB-54D0-A5FB-F282-A1B6081A2548}"/>
              </a:ext>
            </a:extLst>
          </p:cNvPr>
          <p:cNvCxnSpPr>
            <a:cxnSpLocks/>
          </p:cNvCxnSpPr>
          <p:nvPr/>
        </p:nvCxnSpPr>
        <p:spPr>
          <a:xfrm flipV="1">
            <a:off x="4206346" y="4610083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42" name="표 42">
            <a:extLst>
              <a:ext uri="{FF2B5EF4-FFF2-40B4-BE49-F238E27FC236}">
                <a16:creationId xmlns:a16="http://schemas.microsoft.com/office/drawing/2014/main" id="{4D057DBA-8129-DC34-2DBC-186C706F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52059"/>
              </p:ext>
            </p:extLst>
          </p:nvPr>
        </p:nvGraphicFramePr>
        <p:xfrm>
          <a:off x="6572235" y="2422866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3D5A97D-B797-93A0-57D7-B24E31BBF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292747"/>
              </p:ext>
            </p:extLst>
          </p:nvPr>
        </p:nvGraphicFramePr>
        <p:xfrm>
          <a:off x="6572235" y="3690701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AD4FC98-8257-DA33-477B-C89D10D15256}"/>
              </a:ext>
            </a:extLst>
          </p:cNvPr>
          <p:cNvSpPr txBox="1"/>
          <p:nvPr/>
        </p:nvSpPr>
        <p:spPr>
          <a:xfrm>
            <a:off x="6264760" y="3043895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37870C-CF5D-4F34-51A8-80F58E46F510}"/>
              </a:ext>
            </a:extLst>
          </p:cNvPr>
          <p:cNvSpPr txBox="1"/>
          <p:nvPr/>
        </p:nvSpPr>
        <p:spPr>
          <a:xfrm>
            <a:off x="6271191" y="4285061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E5D9BF42-B33C-7E0F-4DD2-4F0E033BF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44900"/>
              </p:ext>
            </p:extLst>
          </p:nvPr>
        </p:nvGraphicFramePr>
        <p:xfrm>
          <a:off x="6572235" y="4869075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6BFD649-BF6F-1AC2-2AB2-9DBBA90E5D8D}"/>
              </a:ext>
            </a:extLst>
          </p:cNvPr>
          <p:cNvSpPr txBox="1"/>
          <p:nvPr/>
        </p:nvSpPr>
        <p:spPr>
          <a:xfrm>
            <a:off x="6271191" y="5528046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8A8FA5-C17C-6F64-F5AA-AC5D83A73B0E}"/>
              </a:ext>
            </a:extLst>
          </p:cNvPr>
          <p:cNvSpPr/>
          <p:nvPr/>
        </p:nvSpPr>
        <p:spPr>
          <a:xfrm>
            <a:off x="7902159" y="2505572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81C0295-CB61-4D17-A696-9B32C4D3A965}"/>
              </a:ext>
            </a:extLst>
          </p:cNvPr>
          <p:cNvSpPr/>
          <p:nvPr/>
        </p:nvSpPr>
        <p:spPr>
          <a:xfrm>
            <a:off x="7902158" y="3773407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C639663-E027-5EE1-4253-A5D52E63FF64}"/>
              </a:ext>
            </a:extLst>
          </p:cNvPr>
          <p:cNvSpPr/>
          <p:nvPr/>
        </p:nvSpPr>
        <p:spPr>
          <a:xfrm>
            <a:off x="7902157" y="4951781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D0D2A6-AD70-7B4C-91BC-E659003B1462}"/>
              </a:ext>
            </a:extLst>
          </p:cNvPr>
          <p:cNvSpPr txBox="1"/>
          <p:nvPr/>
        </p:nvSpPr>
        <p:spPr>
          <a:xfrm>
            <a:off x="7081184" y="2102637"/>
            <a:ext cx="6579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Time kernel</a:t>
            </a:r>
            <a:endParaRPr lang="ko-KR" altLang="en-US" sz="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A26C89-09D6-9171-35DA-EF714CE5D64D}"/>
              </a:ext>
            </a:extLst>
          </p:cNvPr>
          <p:cNvSpPr txBox="1"/>
          <p:nvPr/>
        </p:nvSpPr>
        <p:spPr>
          <a:xfrm>
            <a:off x="7294412" y="2967371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A3114A-FC60-52EE-55B0-E6B0A83FFE56}"/>
              </a:ext>
            </a:extLst>
          </p:cNvPr>
          <p:cNvSpPr/>
          <p:nvPr/>
        </p:nvSpPr>
        <p:spPr>
          <a:xfrm>
            <a:off x="113598" y="1325809"/>
            <a:ext cx="8959361" cy="534676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Touch: The Skin – Foundations of Neuroscience">
            <a:extLst>
              <a:ext uri="{FF2B5EF4-FFF2-40B4-BE49-F238E27FC236}">
                <a16:creationId xmlns:a16="http://schemas.microsoft.com/office/drawing/2014/main" id="{C2C6EDE8-35C6-EF17-325A-F4FFDDC1A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8" r="5815"/>
          <a:stretch/>
        </p:blipFill>
        <p:spPr bwMode="auto">
          <a:xfrm>
            <a:off x="0" y="2976449"/>
            <a:ext cx="2248949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BFA08-5453-DB94-E1AD-790E69D651F6}"/>
              </a:ext>
            </a:extLst>
          </p:cNvPr>
          <p:cNvSpPr txBox="1"/>
          <p:nvPr/>
        </p:nvSpPr>
        <p:spPr>
          <a:xfrm>
            <a:off x="102294" y="2403079"/>
            <a:ext cx="174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Skin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en-US" altLang="ko-KR" dirty="0">
                <a:solidFill>
                  <a:schemeClr val="tx1"/>
                </a:solidFill>
              </a:rPr>
              <a:t>Mechanoreceptor)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434DF5-72B2-6E13-4334-01206E3C0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55"/>
          <a:stretch/>
        </p:blipFill>
        <p:spPr bwMode="auto">
          <a:xfrm>
            <a:off x="3262521" y="1894425"/>
            <a:ext cx="1914549" cy="40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CDDE2-08E2-54BD-7B69-5AAB5E7E8DD0}"/>
              </a:ext>
            </a:extLst>
          </p:cNvPr>
          <p:cNvSpPr txBox="1"/>
          <p:nvPr/>
        </p:nvSpPr>
        <p:spPr>
          <a:xfrm>
            <a:off x="3101320" y="1174806"/>
            <a:ext cx="201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Synapse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(The receptive field of a higher-order neuron)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252037-9DE3-1EC4-F9FA-4E0CE8CB95AB}"/>
              </a:ext>
            </a:extLst>
          </p:cNvPr>
          <p:cNvCxnSpPr>
            <a:stCxn id="1026" idx="3"/>
          </p:cNvCxnSpPr>
          <p:nvPr/>
        </p:nvCxnSpPr>
        <p:spPr>
          <a:xfrm>
            <a:off x="2248949" y="3767024"/>
            <a:ext cx="907942" cy="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Picture 6" descr="Neuron Images - Free Download on Freepik">
            <a:extLst>
              <a:ext uri="{FF2B5EF4-FFF2-40B4-BE49-F238E27FC236}">
                <a16:creationId xmlns:a16="http://schemas.microsoft.com/office/drawing/2014/main" id="{D8D7E902-12F5-3090-525A-5C2E0BD7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32" y="3121853"/>
            <a:ext cx="2215129" cy="139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715115-E25A-AEDB-4322-1EC44D18F700}"/>
              </a:ext>
            </a:extLst>
          </p:cNvPr>
          <p:cNvCxnSpPr/>
          <p:nvPr/>
        </p:nvCxnSpPr>
        <p:spPr>
          <a:xfrm>
            <a:off x="5371242" y="3727144"/>
            <a:ext cx="907942" cy="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3D5654-99F5-EEA8-18E5-970B1939D709}"/>
              </a:ext>
            </a:extLst>
          </p:cNvPr>
          <p:cNvSpPr txBox="1"/>
          <p:nvPr/>
        </p:nvSpPr>
        <p:spPr>
          <a:xfrm>
            <a:off x="6567857" y="2698723"/>
            <a:ext cx="201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Neuron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(higher-order)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16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3" y="2383088"/>
            <a:ext cx="1957022" cy="19416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87F9757-A33F-B623-B0DF-4898B54513A2}"/>
              </a:ext>
            </a:extLst>
          </p:cNvPr>
          <p:cNvCxnSpPr>
            <a:cxnSpLocks/>
          </p:cNvCxnSpPr>
          <p:nvPr/>
        </p:nvCxnSpPr>
        <p:spPr>
          <a:xfrm>
            <a:off x="2592167" y="3353149"/>
            <a:ext cx="939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081B1C-602F-6D33-C803-399CD11FEF44}"/>
              </a:ext>
            </a:extLst>
          </p:cNvPr>
          <p:cNvCxnSpPr>
            <a:cxnSpLocks/>
          </p:cNvCxnSpPr>
          <p:nvPr/>
        </p:nvCxnSpPr>
        <p:spPr>
          <a:xfrm>
            <a:off x="5586781" y="3353149"/>
            <a:ext cx="9393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905BFF-DA09-E1B4-5F52-AABBDCF31010}"/>
              </a:ext>
            </a:extLst>
          </p:cNvPr>
          <p:cNvSpPr txBox="1"/>
          <p:nvPr/>
        </p:nvSpPr>
        <p:spPr>
          <a:xfrm>
            <a:off x="3840773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61B8E1-8C28-69AA-0A0A-C2010F4753D7}"/>
              </a:ext>
            </a:extLst>
          </p:cNvPr>
          <p:cNvSpPr txBox="1"/>
          <p:nvPr/>
        </p:nvSpPr>
        <p:spPr>
          <a:xfrm>
            <a:off x="6637095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406C1-24D6-6DCA-2E29-0ED939C1A217}"/>
              </a:ext>
            </a:extLst>
          </p:cNvPr>
          <p:cNvSpPr txBox="1"/>
          <p:nvPr/>
        </p:nvSpPr>
        <p:spPr>
          <a:xfrm>
            <a:off x="586747" y="4533569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6E2728-078B-0553-D5D8-91DDD66F5181}"/>
              </a:ext>
            </a:extLst>
          </p:cNvPr>
          <p:cNvSpPr txBox="1"/>
          <p:nvPr/>
        </p:nvSpPr>
        <p:spPr>
          <a:xfrm>
            <a:off x="803624" y="4287349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X - Pixel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93116-5AED-E119-8E60-EEC672197F71}"/>
              </a:ext>
            </a:extLst>
          </p:cNvPr>
          <p:cNvSpPr txBox="1"/>
          <p:nvPr/>
        </p:nvSpPr>
        <p:spPr>
          <a:xfrm rot="16200000">
            <a:off x="-217727" y="3186845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Y - Pixel</a:t>
            </a:r>
            <a:endParaRPr lang="ko-KR" altLang="en-US" sz="10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34" y="2383088"/>
            <a:ext cx="1818333" cy="194161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55" y="2382716"/>
            <a:ext cx="1818333" cy="19416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D6D366-5DAB-C720-AA47-BD961B847640}"/>
              </a:ext>
            </a:extLst>
          </p:cNvPr>
          <p:cNvSpPr txBox="1"/>
          <p:nvPr/>
        </p:nvSpPr>
        <p:spPr>
          <a:xfrm>
            <a:off x="1608684" y="2115234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A95FFE-712B-B92D-AEF3-966214581FD6}"/>
              </a:ext>
            </a:extLst>
          </p:cNvPr>
          <p:cNvSpPr txBox="1"/>
          <p:nvPr/>
        </p:nvSpPr>
        <p:spPr>
          <a:xfrm>
            <a:off x="4442654" y="2115232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3FD7FE-51AD-B215-BBB9-5E57B9E738B9}"/>
              </a:ext>
            </a:extLst>
          </p:cNvPr>
          <p:cNvSpPr txBox="1"/>
          <p:nvPr/>
        </p:nvSpPr>
        <p:spPr>
          <a:xfrm>
            <a:off x="7433238" y="211523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E2141-0ABB-D493-2D27-B5BBBD9CE484}"/>
              </a:ext>
            </a:extLst>
          </p:cNvPr>
          <p:cNvSpPr txBox="1"/>
          <p:nvPr/>
        </p:nvSpPr>
        <p:spPr>
          <a:xfrm>
            <a:off x="803624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A42AFD-56EF-77DD-0612-BE4D904BA272}"/>
              </a:ext>
            </a:extLst>
          </p:cNvPr>
          <p:cNvSpPr txBox="1"/>
          <p:nvPr/>
        </p:nvSpPr>
        <p:spPr>
          <a:xfrm>
            <a:off x="4057650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751039-FAC0-058F-9557-95E4BAC4494B}"/>
              </a:ext>
            </a:extLst>
          </p:cNvPr>
          <p:cNvSpPr txBox="1"/>
          <p:nvPr/>
        </p:nvSpPr>
        <p:spPr>
          <a:xfrm>
            <a:off x="6853972" y="506613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18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32723A5-A5E3-D8C6-B3F1-CDEFDF29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370477"/>
            <a:ext cx="2515253" cy="56522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13CBC69-A079-A4FB-91AB-592E8E49B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4" y="4165864"/>
            <a:ext cx="3205861" cy="164806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270971" y="4110013"/>
            <a:ext cx="1248934" cy="26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2512330" y="3904237"/>
            <a:ext cx="1644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Input data (64 x 48 -&gt; </a:t>
            </a:r>
            <a:r>
              <a:rPr lang="en-US" altLang="ko-KR" sz="800" dirty="0">
                <a:solidFill>
                  <a:srgbClr val="FF0000"/>
                </a:solidFill>
              </a:rPr>
              <a:t>vector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99E02946-47C5-9A59-3B07-AF9798401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31446"/>
              </p:ext>
            </p:extLst>
          </p:nvPr>
        </p:nvGraphicFramePr>
        <p:xfrm>
          <a:off x="562250" y="561942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57F1A96-8F66-966A-9F81-FA1A418126C7}"/>
              </a:ext>
            </a:extLst>
          </p:cNvPr>
          <p:cNvSpPr txBox="1"/>
          <p:nvPr/>
        </p:nvSpPr>
        <p:spPr>
          <a:xfrm>
            <a:off x="-155567" y="5030192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DF4D53-9CD9-CAE1-9A85-B4F095220720}"/>
              </a:ext>
            </a:extLst>
          </p:cNvPr>
          <p:cNvSpPr txBox="1"/>
          <p:nvPr/>
        </p:nvSpPr>
        <p:spPr>
          <a:xfrm>
            <a:off x="479843" y="5577341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5D2C2F7F-C117-91B8-E78C-2825798AE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98100"/>
              </p:ext>
            </p:extLst>
          </p:nvPr>
        </p:nvGraphicFramePr>
        <p:xfrm>
          <a:off x="1873480" y="5619425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56C99C6-441D-818C-2053-79B94CED71EB}"/>
              </a:ext>
            </a:extLst>
          </p:cNvPr>
          <p:cNvSpPr txBox="1"/>
          <p:nvPr/>
        </p:nvSpPr>
        <p:spPr>
          <a:xfrm>
            <a:off x="1445296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8E6083E-FC27-5E76-A6F0-0D41664B4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34746"/>
              </p:ext>
            </p:extLst>
          </p:nvPr>
        </p:nvGraphicFramePr>
        <p:xfrm>
          <a:off x="2921625" y="5619425"/>
          <a:ext cx="3457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77">
                  <a:extLst>
                    <a:ext uri="{9D8B030D-6E8A-4147-A177-3AD203B41FA5}">
                      <a16:colId xmlns:a16="http://schemas.microsoft.com/office/drawing/2014/main" val="49461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8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865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A6B7937-C6A4-4C7A-5EB7-04C3BC6B4B57}"/>
              </a:ext>
            </a:extLst>
          </p:cNvPr>
          <p:cNvSpPr txBox="1"/>
          <p:nvPr/>
        </p:nvSpPr>
        <p:spPr>
          <a:xfrm>
            <a:off x="989249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EB4A58-AB36-3259-624D-64BE2BF4DD60}"/>
              </a:ext>
            </a:extLst>
          </p:cNvPr>
          <p:cNvSpPr txBox="1"/>
          <p:nvPr/>
        </p:nvSpPr>
        <p:spPr>
          <a:xfrm>
            <a:off x="2044975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008121" y="4580467"/>
            <a:ext cx="1821176" cy="153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839872A-D8EB-B241-F450-595A4E23302C}"/>
              </a:ext>
            </a:extLst>
          </p:cNvPr>
          <p:cNvSpPr/>
          <p:nvPr/>
        </p:nvSpPr>
        <p:spPr>
          <a:xfrm>
            <a:off x="240833" y="4975509"/>
            <a:ext cx="3205861" cy="1819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A350196-DA18-720B-A750-D81369EA3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352" y="4178727"/>
            <a:ext cx="1644098" cy="201140"/>
          </a:xfrm>
          <a:prstGeom prst="rect">
            <a:avLst/>
          </a:prstGeom>
        </p:spPr>
      </p:pic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BC6626D-DE14-1DF2-77E2-16D825D5C1B2}"/>
              </a:ext>
            </a:extLst>
          </p:cNvPr>
          <p:cNvCxnSpPr>
            <a:cxnSpLocks/>
          </p:cNvCxnSpPr>
          <p:nvPr/>
        </p:nvCxnSpPr>
        <p:spPr>
          <a:xfrm flipH="1">
            <a:off x="5700853" y="3115493"/>
            <a:ext cx="289127" cy="722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17212761-D47B-E62E-3B8C-8370693D7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781" y="4465654"/>
            <a:ext cx="3799284" cy="2078409"/>
          </a:xfrm>
          <a:prstGeom prst="rect">
            <a:avLst/>
          </a:prstGeom>
        </p:spPr>
      </p:pic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70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732723A5-A5E3-D8C6-B3F1-CDEFDF29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370477"/>
            <a:ext cx="2515253" cy="565225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13CBC69-A079-A4FB-91AB-592E8E49B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4" y="4165864"/>
            <a:ext cx="3205861" cy="164806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270971" y="4110013"/>
            <a:ext cx="1248934" cy="260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2512330" y="3904237"/>
            <a:ext cx="1644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Input data (64 x 48 -&gt; </a:t>
            </a:r>
            <a:r>
              <a:rPr lang="en-US" altLang="ko-KR" sz="800" dirty="0">
                <a:solidFill>
                  <a:srgbClr val="FF0000"/>
                </a:solidFill>
              </a:rPr>
              <a:t>vector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aphicFrame>
        <p:nvGraphicFramePr>
          <p:cNvPr id="85" name="표 85">
            <a:extLst>
              <a:ext uri="{FF2B5EF4-FFF2-40B4-BE49-F238E27FC236}">
                <a16:creationId xmlns:a16="http://schemas.microsoft.com/office/drawing/2014/main" id="{99E02946-47C5-9A59-3B07-AF9798401F0E}"/>
              </a:ext>
            </a:extLst>
          </p:cNvPr>
          <p:cNvGraphicFramePr>
            <a:graphicFrameLocks noGrp="1"/>
          </p:cNvGraphicFramePr>
          <p:nvPr/>
        </p:nvGraphicFramePr>
        <p:xfrm>
          <a:off x="562250" y="561942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D57F1A96-8F66-966A-9F81-FA1A418126C7}"/>
              </a:ext>
            </a:extLst>
          </p:cNvPr>
          <p:cNvSpPr txBox="1"/>
          <p:nvPr/>
        </p:nvSpPr>
        <p:spPr>
          <a:xfrm>
            <a:off x="-155567" y="5030192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DF4D53-9CD9-CAE1-9A85-B4F095220720}"/>
              </a:ext>
            </a:extLst>
          </p:cNvPr>
          <p:cNvSpPr txBox="1"/>
          <p:nvPr/>
        </p:nvSpPr>
        <p:spPr>
          <a:xfrm>
            <a:off x="479843" y="5577341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90" name="표 90">
            <a:extLst>
              <a:ext uri="{FF2B5EF4-FFF2-40B4-BE49-F238E27FC236}">
                <a16:creationId xmlns:a16="http://schemas.microsoft.com/office/drawing/2014/main" id="{5D2C2F7F-C117-91B8-E78C-2825798AE235}"/>
              </a:ext>
            </a:extLst>
          </p:cNvPr>
          <p:cNvGraphicFramePr>
            <a:graphicFrameLocks noGrp="1"/>
          </p:cNvGraphicFramePr>
          <p:nvPr/>
        </p:nvGraphicFramePr>
        <p:xfrm>
          <a:off x="1873480" y="5619425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56C99C6-441D-818C-2053-79B94CED71EB}"/>
              </a:ext>
            </a:extLst>
          </p:cNvPr>
          <p:cNvSpPr txBox="1"/>
          <p:nvPr/>
        </p:nvSpPr>
        <p:spPr>
          <a:xfrm>
            <a:off x="1445296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  <p:graphicFrame>
        <p:nvGraphicFramePr>
          <p:cNvPr id="92" name="표 92">
            <a:extLst>
              <a:ext uri="{FF2B5EF4-FFF2-40B4-BE49-F238E27FC236}">
                <a16:creationId xmlns:a16="http://schemas.microsoft.com/office/drawing/2014/main" id="{28E6083E-FC27-5E76-A6F0-0D41664B4E6B}"/>
              </a:ext>
            </a:extLst>
          </p:cNvPr>
          <p:cNvGraphicFramePr>
            <a:graphicFrameLocks noGrp="1"/>
          </p:cNvGraphicFramePr>
          <p:nvPr/>
        </p:nvGraphicFramePr>
        <p:xfrm>
          <a:off x="2921625" y="5619425"/>
          <a:ext cx="34577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5777">
                  <a:extLst>
                    <a:ext uri="{9D8B030D-6E8A-4147-A177-3AD203B41FA5}">
                      <a16:colId xmlns:a16="http://schemas.microsoft.com/office/drawing/2014/main" val="49461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16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8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865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A6B7937-C6A4-4C7A-5EB7-04C3BC6B4B57}"/>
              </a:ext>
            </a:extLst>
          </p:cNvPr>
          <p:cNvSpPr txBox="1"/>
          <p:nvPr/>
        </p:nvSpPr>
        <p:spPr>
          <a:xfrm>
            <a:off x="989249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EB4A58-AB36-3259-624D-64BE2BF4DD60}"/>
              </a:ext>
            </a:extLst>
          </p:cNvPr>
          <p:cNvSpPr txBox="1"/>
          <p:nvPr/>
        </p:nvSpPr>
        <p:spPr>
          <a:xfrm>
            <a:off x="2044975" y="5031688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008121" y="4580467"/>
            <a:ext cx="1821176" cy="153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839872A-D8EB-B241-F450-595A4E23302C}"/>
              </a:ext>
            </a:extLst>
          </p:cNvPr>
          <p:cNvSpPr/>
          <p:nvPr/>
        </p:nvSpPr>
        <p:spPr>
          <a:xfrm>
            <a:off x="240833" y="4975509"/>
            <a:ext cx="3205861" cy="1819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2" name="그림 171">
            <a:extLst>
              <a:ext uri="{FF2B5EF4-FFF2-40B4-BE49-F238E27FC236}">
                <a16:creationId xmlns:a16="http://schemas.microsoft.com/office/drawing/2014/main" id="{2AF14DE9-DEBB-9429-AED6-C613D29A2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251" y="4254147"/>
            <a:ext cx="4988434" cy="2279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61F85A-B2F8-5775-7EF8-12F5BB3B7F0F}"/>
              </a:ext>
            </a:extLst>
          </p:cNvPr>
          <p:cNvSpPr txBox="1"/>
          <p:nvPr/>
        </p:nvSpPr>
        <p:spPr>
          <a:xfrm>
            <a:off x="1456043" y="5584190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59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957B41-5CE0-9B85-DD12-56A9365E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9" t="5189" r="25272" b="9453"/>
          <a:stretch/>
        </p:blipFill>
        <p:spPr>
          <a:xfrm>
            <a:off x="723511" y="1319544"/>
            <a:ext cx="1812315" cy="2421602"/>
          </a:xfrm>
          <a:prstGeom prst="rect">
            <a:avLst/>
          </a:prstGeom>
          <a:noFill/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(64 x 48)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91878-1312-2056-3ED0-526F0588B1AC}"/>
              </a:ext>
            </a:extLst>
          </p:cNvPr>
          <p:cNvSpPr txBox="1"/>
          <p:nvPr/>
        </p:nvSpPr>
        <p:spPr>
          <a:xfrm>
            <a:off x="3906003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A37A4-00DE-C289-D3AB-43C0010D5FB1}"/>
              </a:ext>
            </a:extLst>
          </p:cNvPr>
          <p:cNvSpPr txBox="1"/>
          <p:nvPr/>
        </p:nvSpPr>
        <p:spPr>
          <a:xfrm>
            <a:off x="6866886" y="956428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686780" y="1197173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FA22FF-61F8-0F7A-2BDC-A4568522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836939" y="1715199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62F33D-0CA4-32BB-FBFB-39DB7B58C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40154"/>
              </a:clrFrom>
              <a:clrTo>
                <a:srgbClr val="440154">
                  <a:alpha val="0"/>
                </a:srgbClr>
              </a:clrTo>
            </a:clrChange>
          </a:blip>
          <a:srcRect l="14878" t="9224" r="66848" b="75979"/>
          <a:stretch/>
        </p:blipFill>
        <p:spPr>
          <a:xfrm>
            <a:off x="1969682" y="2824690"/>
            <a:ext cx="492369" cy="534299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442ADDB-C5A1-EC1A-DC17-A9E38D63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723" y="4037162"/>
            <a:ext cx="968372" cy="12977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3950B7-A8D2-7984-9E97-43C828E2E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78" y="4037162"/>
            <a:ext cx="968373" cy="1297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7191F6-49B7-A418-9B80-AED185FBF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099" y="4037162"/>
            <a:ext cx="968373" cy="12977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4F9094-91E0-1E2B-8BB9-1E52828044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3317" y="4037162"/>
            <a:ext cx="968372" cy="12977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313110F-268D-DE92-D54C-DD7926282C0A}"/>
              </a:ext>
            </a:extLst>
          </p:cNvPr>
          <p:cNvSpPr txBox="1"/>
          <p:nvPr/>
        </p:nvSpPr>
        <p:spPr>
          <a:xfrm>
            <a:off x="3475689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=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9C2A36-B0B9-71B9-8F2F-655ECEE07197}"/>
              </a:ext>
            </a:extLst>
          </p:cNvPr>
          <p:cNvSpPr txBox="1"/>
          <p:nvPr/>
        </p:nvSpPr>
        <p:spPr>
          <a:xfrm>
            <a:off x="527388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D7BDB-3193-3E71-392D-14879266ACEB}"/>
              </a:ext>
            </a:extLst>
          </p:cNvPr>
          <p:cNvSpPr txBox="1"/>
          <p:nvPr/>
        </p:nvSpPr>
        <p:spPr>
          <a:xfrm>
            <a:off x="1787793" y="4478438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+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DC2CD-B0C0-CA84-5436-7527AFEDCE95}"/>
              </a:ext>
            </a:extLst>
          </p:cNvPr>
          <p:cNvSpPr txBox="1"/>
          <p:nvPr/>
        </p:nvSpPr>
        <p:spPr>
          <a:xfrm>
            <a:off x="3166481" y="4400087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…</a:t>
            </a:r>
            <a:endParaRPr lang="ko-KR" altLang="en-US" sz="2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87037C5-2AE6-7325-59A4-B19A4E9B66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337" t="44715" r="29709" b="34698"/>
          <a:stretch/>
        </p:blipFill>
        <p:spPr>
          <a:xfrm>
            <a:off x="8123638" y="5154726"/>
            <a:ext cx="946501" cy="10980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408CC06-2442-0C59-13DB-BFDD6AE3109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498" t="24079" r="46726" b="56991"/>
          <a:stretch/>
        </p:blipFill>
        <p:spPr>
          <a:xfrm>
            <a:off x="8140454" y="3762077"/>
            <a:ext cx="898474" cy="97188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E2B6ED3-3614-FD71-D6D8-68A8891A9D2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05" t="4763" r="2263" b="7848"/>
          <a:stretch/>
        </p:blipFill>
        <p:spPr>
          <a:xfrm>
            <a:off x="6325683" y="4180062"/>
            <a:ext cx="1595431" cy="2090354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30DF81A-BE7F-D585-18F4-73FF8F6AC286}"/>
              </a:ext>
            </a:extLst>
          </p:cNvPr>
          <p:cNvSpPr/>
          <p:nvPr/>
        </p:nvSpPr>
        <p:spPr>
          <a:xfrm>
            <a:off x="6767799" y="4636963"/>
            <a:ext cx="355600" cy="39941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C21F29-CDD0-4BC3-273D-7EB80DBBFAB1}"/>
              </a:ext>
            </a:extLst>
          </p:cNvPr>
          <p:cNvSpPr/>
          <p:nvPr/>
        </p:nvSpPr>
        <p:spPr>
          <a:xfrm>
            <a:off x="6883157" y="5139143"/>
            <a:ext cx="484081" cy="543726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3F70385-FD99-F691-FFCB-9F30DC0B0C86}"/>
              </a:ext>
            </a:extLst>
          </p:cNvPr>
          <p:cNvCxnSpPr>
            <a:cxnSpLocks/>
          </p:cNvCxnSpPr>
          <p:nvPr/>
        </p:nvCxnSpPr>
        <p:spPr>
          <a:xfrm flipV="1">
            <a:off x="6829931" y="3704248"/>
            <a:ext cx="1455127" cy="892421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0101F67-2623-DE58-CDCF-4929C92E22EC}"/>
              </a:ext>
            </a:extLst>
          </p:cNvPr>
          <p:cNvCxnSpPr>
            <a:cxnSpLocks/>
          </p:cNvCxnSpPr>
          <p:nvPr/>
        </p:nvCxnSpPr>
        <p:spPr>
          <a:xfrm flipV="1">
            <a:off x="7079553" y="3810208"/>
            <a:ext cx="1869324" cy="85678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8826E1-8F1B-505B-CE5F-3BF60FA4A6FB}"/>
              </a:ext>
            </a:extLst>
          </p:cNvPr>
          <p:cNvSpPr/>
          <p:nvPr/>
        </p:nvSpPr>
        <p:spPr>
          <a:xfrm>
            <a:off x="8151121" y="3751043"/>
            <a:ext cx="878105" cy="98630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4DDEE2-201F-9164-FC00-FC349C128E6E}"/>
              </a:ext>
            </a:extLst>
          </p:cNvPr>
          <p:cNvSpPr/>
          <p:nvPr/>
        </p:nvSpPr>
        <p:spPr>
          <a:xfrm>
            <a:off x="8097241" y="5142523"/>
            <a:ext cx="999296" cy="1122423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E0B167-4C57-0D3D-1075-A203550197F6}"/>
              </a:ext>
            </a:extLst>
          </p:cNvPr>
          <p:cNvCxnSpPr>
            <a:cxnSpLocks/>
          </p:cNvCxnSpPr>
          <p:nvPr/>
        </p:nvCxnSpPr>
        <p:spPr>
          <a:xfrm flipV="1">
            <a:off x="6829931" y="4643464"/>
            <a:ext cx="1402937" cy="335607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D0644D0-21C4-D798-6EF1-FD58CD977D1E}"/>
              </a:ext>
            </a:extLst>
          </p:cNvPr>
          <p:cNvCxnSpPr>
            <a:cxnSpLocks/>
          </p:cNvCxnSpPr>
          <p:nvPr/>
        </p:nvCxnSpPr>
        <p:spPr>
          <a:xfrm flipV="1">
            <a:off x="7079553" y="4827064"/>
            <a:ext cx="1794590" cy="24510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4C4FD0-700D-8BF6-2B1F-EAEE81A93AD9}"/>
              </a:ext>
            </a:extLst>
          </p:cNvPr>
          <p:cNvCxnSpPr>
            <a:cxnSpLocks/>
          </p:cNvCxnSpPr>
          <p:nvPr/>
        </p:nvCxnSpPr>
        <p:spPr>
          <a:xfrm flipV="1">
            <a:off x="6966212" y="5076672"/>
            <a:ext cx="1318846" cy="516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7224F85-BE32-ECF5-6208-55A4F9AF5408}"/>
              </a:ext>
            </a:extLst>
          </p:cNvPr>
          <p:cNvCxnSpPr>
            <a:cxnSpLocks/>
          </p:cNvCxnSpPr>
          <p:nvPr/>
        </p:nvCxnSpPr>
        <p:spPr>
          <a:xfrm>
            <a:off x="7295924" y="5194244"/>
            <a:ext cx="1701311" cy="1891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901DBED-1FE3-264A-BEE7-953A77AB81B2}"/>
              </a:ext>
            </a:extLst>
          </p:cNvPr>
          <p:cNvCxnSpPr>
            <a:cxnSpLocks/>
          </p:cNvCxnSpPr>
          <p:nvPr/>
        </p:nvCxnSpPr>
        <p:spPr>
          <a:xfrm>
            <a:off x="6966212" y="5637250"/>
            <a:ext cx="1266656" cy="52143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412167-9751-9029-CE79-F17B78075B0B}"/>
              </a:ext>
            </a:extLst>
          </p:cNvPr>
          <p:cNvCxnSpPr>
            <a:cxnSpLocks/>
          </p:cNvCxnSpPr>
          <p:nvPr/>
        </p:nvCxnSpPr>
        <p:spPr>
          <a:xfrm>
            <a:off x="7295924" y="5711264"/>
            <a:ext cx="1652953" cy="61285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19112C-5371-0820-E8E7-D3B3D48EF980}"/>
              </a:ext>
            </a:extLst>
          </p:cNvPr>
          <p:cNvSpPr txBox="1"/>
          <p:nvPr/>
        </p:nvSpPr>
        <p:spPr>
          <a:xfrm>
            <a:off x="-405726" y="5748526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9FEE60-632C-5AE8-7D59-E8972343E073}"/>
              </a:ext>
            </a:extLst>
          </p:cNvPr>
          <p:cNvSpPr/>
          <p:nvPr/>
        </p:nvSpPr>
        <p:spPr>
          <a:xfrm>
            <a:off x="171785" y="4037162"/>
            <a:ext cx="1026923" cy="1361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EE26CE7-30D8-19B3-C1AB-F81A59642BEE}"/>
              </a:ext>
            </a:extLst>
          </p:cNvPr>
          <p:cNvSpPr/>
          <p:nvPr/>
        </p:nvSpPr>
        <p:spPr>
          <a:xfrm>
            <a:off x="1389669" y="5554007"/>
            <a:ext cx="1913174" cy="282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B0EB08C-78AB-8515-47E6-48EDC4F1AC4E}"/>
              </a:ext>
            </a:extLst>
          </p:cNvPr>
          <p:cNvSpPr/>
          <p:nvPr/>
        </p:nvSpPr>
        <p:spPr>
          <a:xfrm>
            <a:off x="1441273" y="4037162"/>
            <a:ext cx="1026923" cy="13618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92652D-E36B-7D1A-324F-3796D61F128D}"/>
              </a:ext>
            </a:extLst>
          </p:cNvPr>
          <p:cNvSpPr/>
          <p:nvPr/>
        </p:nvSpPr>
        <p:spPr>
          <a:xfrm>
            <a:off x="2710761" y="4037162"/>
            <a:ext cx="1026923" cy="136189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341D0B1-F26F-40CE-B117-F73EEB9D64A2}"/>
              </a:ext>
            </a:extLst>
          </p:cNvPr>
          <p:cNvSpPr/>
          <p:nvPr/>
        </p:nvSpPr>
        <p:spPr>
          <a:xfrm>
            <a:off x="1389669" y="5908747"/>
            <a:ext cx="1913174" cy="276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947EDC2-2094-1110-DD5D-8021C74355BC}"/>
              </a:ext>
            </a:extLst>
          </p:cNvPr>
          <p:cNvSpPr/>
          <p:nvPr/>
        </p:nvSpPr>
        <p:spPr>
          <a:xfrm>
            <a:off x="1389669" y="6258219"/>
            <a:ext cx="1913174" cy="27689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 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261308-AC10-52BD-B795-27839D9DB2FF}"/>
              </a:ext>
            </a:extLst>
          </p:cNvPr>
          <p:cNvSpPr txBox="1"/>
          <p:nvPr/>
        </p:nvSpPr>
        <p:spPr>
          <a:xfrm rot="5400000">
            <a:off x="1655414" y="6500783"/>
            <a:ext cx="1585390" cy="44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…</a:t>
            </a:r>
            <a:endParaRPr lang="ko-KR" altLang="en-US" sz="2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4865A6-152C-B1AA-EF08-A1BBB62D47BE}"/>
              </a:ext>
            </a:extLst>
          </p:cNvPr>
          <p:cNvSpPr txBox="1"/>
          <p:nvPr/>
        </p:nvSpPr>
        <p:spPr>
          <a:xfrm>
            <a:off x="2596601" y="6024899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dirty="0"/>
          </a:p>
        </p:txBody>
      </p:sp>
      <p:graphicFrame>
        <p:nvGraphicFramePr>
          <p:cNvPr id="102" name="표 90">
            <a:extLst>
              <a:ext uri="{FF2B5EF4-FFF2-40B4-BE49-F238E27FC236}">
                <a16:creationId xmlns:a16="http://schemas.microsoft.com/office/drawing/2014/main" id="{856707B2-242F-69B0-3765-778AF32F0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5422"/>
              </p:ext>
            </p:extLst>
          </p:nvPr>
        </p:nvGraphicFramePr>
        <p:xfrm>
          <a:off x="3990238" y="6066983"/>
          <a:ext cx="32173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733">
                  <a:extLst>
                    <a:ext uri="{9D8B030D-6E8A-4147-A177-3AD203B41FA5}">
                      <a16:colId xmlns:a16="http://schemas.microsoft.com/office/drawing/2014/main" val="275641132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61876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95282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FCA473E7-2ADD-AC8B-9921-F1155656C07D}"/>
              </a:ext>
            </a:extLst>
          </p:cNvPr>
          <p:cNvSpPr txBox="1"/>
          <p:nvPr/>
        </p:nvSpPr>
        <p:spPr>
          <a:xfrm>
            <a:off x="3106007" y="5479246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X</a:t>
            </a:r>
            <a:br>
              <a:rPr lang="en-US" altLang="ko-KR" sz="1400" dirty="0"/>
            </a:br>
            <a:r>
              <a:rPr lang="en-US" altLang="ko-KR" sz="800" dirty="0"/>
              <a:t>(# of input layer neuron)</a:t>
            </a:r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7CBF0B3-A033-59F6-8581-39A77DF4B022}"/>
              </a:ext>
            </a:extLst>
          </p:cNvPr>
          <p:cNvSpPr txBox="1"/>
          <p:nvPr/>
        </p:nvSpPr>
        <p:spPr>
          <a:xfrm>
            <a:off x="4161733" y="5479246"/>
            <a:ext cx="21114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</a:t>
            </a:r>
            <a:br>
              <a:rPr lang="en-US" altLang="ko-KR" sz="1400" dirty="0"/>
            </a:br>
            <a:r>
              <a:rPr lang="en-US" altLang="ko-KR" sz="800" dirty="0"/>
              <a:t>(# of kernel)</a:t>
            </a:r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0D65DCE-E9BC-6EF5-4C5D-E48894A0089A}"/>
              </a:ext>
            </a:extLst>
          </p:cNvPr>
          <p:cNvSpPr txBox="1"/>
          <p:nvPr/>
        </p:nvSpPr>
        <p:spPr>
          <a:xfrm>
            <a:off x="3572801" y="6031748"/>
            <a:ext cx="2233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552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1A96D466-5961-4249-C72F-BC16E470F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608" y="3766419"/>
            <a:ext cx="5386195" cy="28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2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C418BF0-CC0A-376C-CFA5-2365A38617FC}"/>
              </a:ext>
            </a:extLst>
          </p:cNvPr>
          <p:cNvCxnSpPr/>
          <p:nvPr/>
        </p:nvCxnSpPr>
        <p:spPr>
          <a:xfrm flipH="1">
            <a:off x="2710525" y="3186205"/>
            <a:ext cx="537633" cy="678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1604367-025C-528C-CF1A-CC1503854DAD}"/>
              </a:ext>
            </a:extLst>
          </p:cNvPr>
          <p:cNvSpPr txBox="1"/>
          <p:nvPr/>
        </p:nvSpPr>
        <p:spPr>
          <a:xfrm>
            <a:off x="-230689" y="3971822"/>
            <a:ext cx="1238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&lt;CODE&gt;</a:t>
            </a:r>
            <a:endParaRPr lang="ko-KR" altLang="en-US" sz="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F62791-B3A8-690B-2998-1FD97224FBA0}"/>
              </a:ext>
            </a:extLst>
          </p:cNvPr>
          <p:cNvSpPr txBox="1"/>
          <p:nvPr/>
        </p:nvSpPr>
        <p:spPr>
          <a:xfrm>
            <a:off x="1798358" y="3891478"/>
            <a:ext cx="2695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Last layer spike train(# of buffer * (</a:t>
            </a:r>
            <a:r>
              <a:rPr lang="en-US" altLang="ko-KR" sz="800" dirty="0" err="1"/>
              <a:t>pixel_h</a:t>
            </a:r>
            <a:r>
              <a:rPr lang="en-US" altLang="ko-KR" sz="800" dirty="0"/>
              <a:t> * </a:t>
            </a:r>
            <a:r>
              <a:rPr lang="en-US" altLang="ko-KR" sz="800" dirty="0" err="1"/>
              <a:t>pixel_w</a:t>
            </a:r>
            <a:r>
              <a:rPr lang="en-US" altLang="ko-KR" sz="800" dirty="0"/>
              <a:t>))</a:t>
            </a:r>
            <a:endParaRPr lang="ko-KR" altLang="en-US" sz="800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CB61BFD-A831-875C-9DB2-7510B2D4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44" y="4170516"/>
            <a:ext cx="3440271" cy="156207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1AFDE79D-4622-2C0A-8601-5108D7F32897}"/>
              </a:ext>
            </a:extLst>
          </p:cNvPr>
          <p:cNvSpPr/>
          <p:nvPr/>
        </p:nvSpPr>
        <p:spPr>
          <a:xfrm>
            <a:off x="2472243" y="4124281"/>
            <a:ext cx="1350560" cy="235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E2D667-03EB-5B08-9C54-831553356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44" y="4372026"/>
            <a:ext cx="3976602" cy="911832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E9A517-9234-6E3F-6EAC-6C32893525C2}"/>
              </a:ext>
            </a:extLst>
          </p:cNvPr>
          <p:cNvSpPr/>
          <p:nvPr/>
        </p:nvSpPr>
        <p:spPr>
          <a:xfrm>
            <a:off x="1391756" y="4599796"/>
            <a:ext cx="2107581" cy="1781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DBB29D9-0432-65DB-F307-53DE9B45F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5" y="5419827"/>
            <a:ext cx="2863186" cy="12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2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14920" y="1298873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9" name="표 42">
            <a:extLst>
              <a:ext uri="{FF2B5EF4-FFF2-40B4-BE49-F238E27FC236}">
                <a16:creationId xmlns:a16="http://schemas.microsoft.com/office/drawing/2014/main" id="{688706ED-765F-56C7-1E4F-BB5A9C9F6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6541"/>
              </p:ext>
            </p:extLst>
          </p:nvPr>
        </p:nvGraphicFramePr>
        <p:xfrm>
          <a:off x="2895621" y="4390083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E30972D-3B24-B57F-4B93-A91110F1FEEC}"/>
              </a:ext>
            </a:extLst>
          </p:cNvPr>
          <p:cNvSpPr txBox="1"/>
          <p:nvPr/>
        </p:nvSpPr>
        <p:spPr>
          <a:xfrm>
            <a:off x="3067616" y="419002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Temporal kernel</a:t>
            </a:r>
            <a:endParaRPr lang="ko-KR" altLang="en-US" sz="700" b="1" dirty="0"/>
          </a:p>
        </p:txBody>
      </p:sp>
      <p:graphicFrame>
        <p:nvGraphicFramePr>
          <p:cNvPr id="61" name="표 28">
            <a:extLst>
              <a:ext uri="{FF2B5EF4-FFF2-40B4-BE49-F238E27FC236}">
                <a16:creationId xmlns:a16="http://schemas.microsoft.com/office/drawing/2014/main" id="{EE1E96F3-5900-03A8-90CF-380310F7F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762778"/>
              </p:ext>
            </p:extLst>
          </p:nvPr>
        </p:nvGraphicFramePr>
        <p:xfrm>
          <a:off x="1009367" y="4385894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2" name="표 28">
            <a:extLst>
              <a:ext uri="{FF2B5EF4-FFF2-40B4-BE49-F238E27FC236}">
                <a16:creationId xmlns:a16="http://schemas.microsoft.com/office/drawing/2014/main" id="{21739552-6B54-FFE3-6A28-D996F255D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880024"/>
              </p:ext>
            </p:extLst>
          </p:nvPr>
        </p:nvGraphicFramePr>
        <p:xfrm>
          <a:off x="886642" y="4546935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7" name="표 28">
            <a:extLst>
              <a:ext uri="{FF2B5EF4-FFF2-40B4-BE49-F238E27FC236}">
                <a16:creationId xmlns:a16="http://schemas.microsoft.com/office/drawing/2014/main" id="{DE375B75-CFAF-A6AA-6A25-DFC791DA8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91698"/>
              </p:ext>
            </p:extLst>
          </p:nvPr>
        </p:nvGraphicFramePr>
        <p:xfrm>
          <a:off x="775870" y="4707976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8" name="표 28">
            <a:extLst>
              <a:ext uri="{FF2B5EF4-FFF2-40B4-BE49-F238E27FC236}">
                <a16:creationId xmlns:a16="http://schemas.microsoft.com/office/drawing/2014/main" id="{B082655F-337A-117E-EBA9-B6F3AE94D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696260"/>
              </p:ext>
            </p:extLst>
          </p:nvPr>
        </p:nvGraphicFramePr>
        <p:xfrm>
          <a:off x="665098" y="4869017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69" name="표 28">
            <a:extLst>
              <a:ext uri="{FF2B5EF4-FFF2-40B4-BE49-F238E27FC236}">
                <a16:creationId xmlns:a16="http://schemas.microsoft.com/office/drawing/2014/main" id="{E30DE629-DA99-D479-2E0C-8071D0396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4155"/>
              </p:ext>
            </p:extLst>
          </p:nvPr>
        </p:nvGraphicFramePr>
        <p:xfrm>
          <a:off x="554326" y="5030058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graphicFrame>
        <p:nvGraphicFramePr>
          <p:cNvPr id="78" name="표 28">
            <a:extLst>
              <a:ext uri="{FF2B5EF4-FFF2-40B4-BE49-F238E27FC236}">
                <a16:creationId xmlns:a16="http://schemas.microsoft.com/office/drawing/2014/main" id="{EDDACFC4-8F0B-9898-329B-FC5F6DD48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06565"/>
              </p:ext>
            </p:extLst>
          </p:nvPr>
        </p:nvGraphicFramePr>
        <p:xfrm>
          <a:off x="443554" y="5191099"/>
          <a:ext cx="1404376" cy="1393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094">
                  <a:extLst>
                    <a:ext uri="{9D8B030D-6E8A-4147-A177-3AD203B41FA5}">
                      <a16:colId xmlns:a16="http://schemas.microsoft.com/office/drawing/2014/main" val="3870249465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40416039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3914380669"/>
                    </a:ext>
                  </a:extLst>
                </a:gridCol>
                <a:gridCol w="351094">
                  <a:extLst>
                    <a:ext uri="{9D8B030D-6E8A-4147-A177-3AD203B41FA5}">
                      <a16:colId xmlns:a16="http://schemas.microsoft.com/office/drawing/2014/main" val="561810005"/>
                    </a:ext>
                  </a:extLst>
                </a:gridCol>
              </a:tblGrid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39746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55664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648863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794999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0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064042"/>
                  </a:ext>
                </a:extLst>
              </a:tr>
              <a:tr h="232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 marL="57269" marR="57269" marT="28634" marB="2863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69015"/>
                  </a:ext>
                </a:extLst>
              </a:tr>
            </a:tbl>
          </a:graphicData>
        </a:graphic>
      </p:graphicFrame>
      <p:sp>
        <p:nvSpPr>
          <p:cNvPr id="80" name="오른쪽 중괄호 79">
            <a:extLst>
              <a:ext uri="{FF2B5EF4-FFF2-40B4-BE49-F238E27FC236}">
                <a16:creationId xmlns:a16="http://schemas.microsoft.com/office/drawing/2014/main" id="{C5042B05-FBA7-8310-2F89-E80A247775E7}"/>
              </a:ext>
            </a:extLst>
          </p:cNvPr>
          <p:cNvSpPr/>
          <p:nvPr/>
        </p:nvSpPr>
        <p:spPr>
          <a:xfrm rot="12803868">
            <a:off x="481915" y="4227157"/>
            <a:ext cx="169619" cy="9118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13DADE-921B-9D87-D593-A83B21C326EB}"/>
              </a:ext>
            </a:extLst>
          </p:cNvPr>
          <p:cNvSpPr txBox="1"/>
          <p:nvPr/>
        </p:nvSpPr>
        <p:spPr>
          <a:xfrm rot="18269501">
            <a:off x="-635829" y="4413405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1A57FA-827C-C426-EECC-56DC17475885}"/>
              </a:ext>
            </a:extLst>
          </p:cNvPr>
          <p:cNvCxnSpPr>
            <a:cxnSpLocks/>
          </p:cNvCxnSpPr>
          <p:nvPr/>
        </p:nvCxnSpPr>
        <p:spPr>
          <a:xfrm>
            <a:off x="4181741" y="5159728"/>
            <a:ext cx="969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FE458-5919-B754-D2CE-A32958A186F9}"/>
              </a:ext>
            </a:extLst>
          </p:cNvPr>
          <p:cNvSpPr txBox="1"/>
          <p:nvPr/>
        </p:nvSpPr>
        <p:spPr>
          <a:xfrm>
            <a:off x="3599282" y="4725618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Padding 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ED6C7-B776-3488-BD10-ACFB3E068A78}"/>
              </a:ext>
            </a:extLst>
          </p:cNvPr>
          <p:cNvSpPr txBox="1"/>
          <p:nvPr/>
        </p:nvSpPr>
        <p:spPr>
          <a:xfrm>
            <a:off x="3599282" y="5321926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Vectorization </a:t>
            </a:r>
            <a:endParaRPr lang="ko-KR" altLang="en-US" sz="10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1510A1-B3B5-9602-2255-6580545A58D1}"/>
              </a:ext>
            </a:extLst>
          </p:cNvPr>
          <p:cNvSpPr/>
          <p:nvPr/>
        </p:nvSpPr>
        <p:spPr>
          <a:xfrm>
            <a:off x="2593641" y="4648200"/>
            <a:ext cx="133734" cy="12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85">
            <a:extLst>
              <a:ext uri="{FF2B5EF4-FFF2-40B4-BE49-F238E27FC236}">
                <a16:creationId xmlns:a16="http://schemas.microsoft.com/office/drawing/2014/main" id="{A4E1A918-D5F1-4821-82E7-FA44D5B37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701817"/>
              </p:ext>
            </p:extLst>
          </p:nvPr>
        </p:nvGraphicFramePr>
        <p:xfrm>
          <a:off x="5636279" y="403291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85781B4-79D1-BDEC-9B8B-68937AF61ACE}"/>
              </a:ext>
            </a:extLst>
          </p:cNvPr>
          <p:cNvSpPr txBox="1"/>
          <p:nvPr/>
        </p:nvSpPr>
        <p:spPr>
          <a:xfrm>
            <a:off x="5632299" y="3675817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Spike</a:t>
            </a:r>
            <a:endParaRPr lang="ko-KR" altLang="en-US" sz="1000" b="1" dirty="0"/>
          </a:p>
        </p:txBody>
      </p:sp>
      <p:graphicFrame>
        <p:nvGraphicFramePr>
          <p:cNvPr id="27" name="표 85">
            <a:extLst>
              <a:ext uri="{FF2B5EF4-FFF2-40B4-BE49-F238E27FC236}">
                <a16:creationId xmlns:a16="http://schemas.microsoft.com/office/drawing/2014/main" id="{7EB2D786-AE01-BADC-0E57-AF16C6D74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73811"/>
              </p:ext>
            </p:extLst>
          </p:nvPr>
        </p:nvGraphicFramePr>
        <p:xfrm>
          <a:off x="6312099" y="4033770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28" name="표 85">
            <a:extLst>
              <a:ext uri="{FF2B5EF4-FFF2-40B4-BE49-F238E27FC236}">
                <a16:creationId xmlns:a16="http://schemas.microsoft.com/office/drawing/2014/main" id="{98F8252E-4677-0CEF-4ACD-EAA2397C8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510286"/>
              </p:ext>
            </p:extLst>
          </p:nvPr>
        </p:nvGraphicFramePr>
        <p:xfrm>
          <a:off x="6987919" y="403462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E033CA5-4420-790E-B042-33187D0580FD}"/>
              </a:ext>
            </a:extLst>
          </p:cNvPr>
          <p:cNvSpPr txBox="1"/>
          <p:nvPr/>
        </p:nvSpPr>
        <p:spPr>
          <a:xfrm rot="16200000">
            <a:off x="4383864" y="4362453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0EB4F-5437-74E3-65EA-D6136D69CAD0}"/>
              </a:ext>
            </a:extLst>
          </p:cNvPr>
          <p:cNvSpPr/>
          <p:nvPr/>
        </p:nvSpPr>
        <p:spPr>
          <a:xfrm>
            <a:off x="5524684" y="3977538"/>
            <a:ext cx="2230206" cy="41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ED218-F01D-6C76-7763-17231EB366F5}"/>
              </a:ext>
            </a:extLst>
          </p:cNvPr>
          <p:cNvSpPr txBox="1"/>
          <p:nvPr/>
        </p:nvSpPr>
        <p:spPr>
          <a:xfrm>
            <a:off x="7647380" y="4278908"/>
            <a:ext cx="1566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Vectorized 2-D spike</a:t>
            </a:r>
            <a:endParaRPr lang="ko-KR" altLang="en-US" sz="1000" b="1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B091652-8584-ACF8-72D1-F894BA8572E6}"/>
              </a:ext>
            </a:extLst>
          </p:cNvPr>
          <p:cNvCxnSpPr>
            <a:cxnSpLocks/>
          </p:cNvCxnSpPr>
          <p:nvPr/>
        </p:nvCxnSpPr>
        <p:spPr>
          <a:xfrm flipV="1">
            <a:off x="1727200" y="4032914"/>
            <a:ext cx="3327227" cy="157114"/>
          </a:xfrm>
          <a:prstGeom prst="bentConnector3">
            <a:avLst>
              <a:gd name="adj1" fmla="val -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표 85">
            <a:extLst>
              <a:ext uri="{FF2B5EF4-FFF2-40B4-BE49-F238E27FC236}">
                <a16:creationId xmlns:a16="http://schemas.microsoft.com/office/drawing/2014/main" id="{246F740C-42C8-E907-3B20-6DC4DAD4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7403"/>
              </p:ext>
            </p:extLst>
          </p:nvPr>
        </p:nvGraphicFramePr>
        <p:xfrm>
          <a:off x="5636279" y="5348171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3" name="표 85">
            <a:extLst>
              <a:ext uri="{FF2B5EF4-FFF2-40B4-BE49-F238E27FC236}">
                <a16:creationId xmlns:a16="http://schemas.microsoft.com/office/drawing/2014/main" id="{427A5D1C-929C-AF73-2B6B-340F0C64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07320"/>
              </p:ext>
            </p:extLst>
          </p:nvPr>
        </p:nvGraphicFramePr>
        <p:xfrm>
          <a:off x="5637558" y="5650912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4" name="표 85">
            <a:extLst>
              <a:ext uri="{FF2B5EF4-FFF2-40B4-BE49-F238E27FC236}">
                <a16:creationId xmlns:a16="http://schemas.microsoft.com/office/drawing/2014/main" id="{05B5DB23-EEC0-C5F3-10C7-3B343C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871"/>
              </p:ext>
            </p:extLst>
          </p:nvPr>
        </p:nvGraphicFramePr>
        <p:xfrm>
          <a:off x="6312881" y="535012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5" name="표 85">
            <a:extLst>
              <a:ext uri="{FF2B5EF4-FFF2-40B4-BE49-F238E27FC236}">
                <a16:creationId xmlns:a16="http://schemas.microsoft.com/office/drawing/2014/main" id="{1FD3F170-6CD0-4403-A91B-2F257210F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752"/>
              </p:ext>
            </p:extLst>
          </p:nvPr>
        </p:nvGraphicFramePr>
        <p:xfrm>
          <a:off x="6314160" y="565286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6" name="표 85">
            <a:extLst>
              <a:ext uri="{FF2B5EF4-FFF2-40B4-BE49-F238E27FC236}">
                <a16:creationId xmlns:a16="http://schemas.microsoft.com/office/drawing/2014/main" id="{44EF2911-8CA9-8632-6689-7E9BCE45A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19871"/>
              </p:ext>
            </p:extLst>
          </p:nvPr>
        </p:nvGraphicFramePr>
        <p:xfrm>
          <a:off x="6989483" y="535207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7" name="표 85">
            <a:extLst>
              <a:ext uri="{FF2B5EF4-FFF2-40B4-BE49-F238E27FC236}">
                <a16:creationId xmlns:a16="http://schemas.microsoft.com/office/drawing/2014/main" id="{A8C4874D-7EFC-19E1-F012-A94739DD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13752"/>
              </p:ext>
            </p:extLst>
          </p:nvPr>
        </p:nvGraphicFramePr>
        <p:xfrm>
          <a:off x="6990762" y="565481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3CDC7E-A821-0C8B-12F5-3E71FF3DCC93}"/>
              </a:ext>
            </a:extLst>
          </p:cNvPr>
          <p:cNvSpPr/>
          <p:nvPr/>
        </p:nvSpPr>
        <p:spPr>
          <a:xfrm>
            <a:off x="5534905" y="5300036"/>
            <a:ext cx="2230206" cy="419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F4BE57-57B7-BF83-B68B-FB96D79C0F1D}"/>
              </a:ext>
            </a:extLst>
          </p:cNvPr>
          <p:cNvSpPr txBox="1"/>
          <p:nvPr/>
        </p:nvSpPr>
        <p:spPr>
          <a:xfrm>
            <a:off x="5597146" y="506096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Temporal kernel</a:t>
            </a:r>
            <a:endParaRPr lang="ko-KR" altLang="en-US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FBB3E2-8621-186F-E80B-EF85476306E7}"/>
              </a:ext>
            </a:extLst>
          </p:cNvPr>
          <p:cNvSpPr txBox="1"/>
          <p:nvPr/>
        </p:nvSpPr>
        <p:spPr>
          <a:xfrm>
            <a:off x="7663739" y="5543041"/>
            <a:ext cx="1566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Vectorized 2-D Temporal kernel</a:t>
            </a:r>
            <a:endParaRPr lang="ko-KR" altLang="en-US" sz="1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62A152-80C3-7789-FCE5-F63219E98298}"/>
              </a:ext>
            </a:extLst>
          </p:cNvPr>
          <p:cNvSpPr txBox="1"/>
          <p:nvPr/>
        </p:nvSpPr>
        <p:spPr>
          <a:xfrm rot="16200000">
            <a:off x="4387497" y="584403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kernel</a:t>
            </a:r>
            <a:endParaRPr lang="ko-KR" altLang="en-US" sz="1000" b="1" dirty="0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7A49651C-F16D-7CFE-75CB-9ED44FA96FB9}"/>
              </a:ext>
            </a:extLst>
          </p:cNvPr>
          <p:cNvCxnSpPr>
            <a:cxnSpLocks/>
          </p:cNvCxnSpPr>
          <p:nvPr/>
        </p:nvCxnSpPr>
        <p:spPr>
          <a:xfrm>
            <a:off x="3340365" y="5308159"/>
            <a:ext cx="1770115" cy="1147181"/>
          </a:xfrm>
          <a:prstGeom prst="bentConnector3">
            <a:avLst>
              <a:gd name="adj1" fmla="val -5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0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8;p4">
            <a:extLst>
              <a:ext uri="{FF2B5EF4-FFF2-40B4-BE49-F238E27FC236}">
                <a16:creationId xmlns:a16="http://schemas.microsoft.com/office/drawing/2014/main" id="{D6D16A23-D1A8-7C9E-5B53-24A927FBB318}"/>
              </a:ext>
            </a:extLst>
          </p:cNvPr>
          <p:cNvSpPr/>
          <p:nvPr/>
        </p:nvSpPr>
        <p:spPr>
          <a:xfrm>
            <a:off x="105072" y="1983172"/>
            <a:ext cx="4046049" cy="4079125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B134528-573C-08C6-A870-68DAC560F3F3}"/>
              </a:ext>
            </a:extLst>
          </p:cNvPr>
          <p:cNvSpPr txBox="1"/>
          <p:nvPr/>
        </p:nvSpPr>
        <p:spPr>
          <a:xfrm>
            <a:off x="229072" y="1025298"/>
            <a:ext cx="620206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Two-point discrimination test</a:t>
            </a:r>
            <a:r>
              <a:rPr lang="ko-KR" altLang="en-US" dirty="0"/>
              <a:t>를 수행하여서</a:t>
            </a:r>
            <a:r>
              <a:rPr lang="en-US" altLang="ko-KR" dirty="0"/>
              <a:t>, </a:t>
            </a:r>
            <a:r>
              <a:rPr lang="ko-KR" altLang="en-US" dirty="0"/>
              <a:t>해당 센서가 가진 공간 식별 정도를 테스트 하였음</a:t>
            </a:r>
            <a:r>
              <a:rPr lang="en-US" altLang="ko-KR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30282A-20D6-CCAA-B94B-5F64C44FD759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D3A65-CB86-1841-4501-E9B14AA6AF02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5C0FD1-EA51-6400-B8AC-D72537DAFBF5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082B9F4F-A019-D077-EE93-E641B3B8F8C1}"/>
              </a:ext>
            </a:extLst>
          </p:cNvPr>
          <p:cNvSpPr/>
          <p:nvPr/>
        </p:nvSpPr>
        <p:spPr>
          <a:xfrm>
            <a:off x="113598" y="627641"/>
            <a:ext cx="43823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Position – Two-point discrimination </a:t>
            </a:r>
          </a:p>
        </p:txBody>
      </p:sp>
      <p:sp>
        <p:nvSpPr>
          <p:cNvPr id="6" name="Google Shape;210;p4">
            <a:extLst>
              <a:ext uri="{FF2B5EF4-FFF2-40B4-BE49-F238E27FC236}">
                <a16:creationId xmlns:a16="http://schemas.microsoft.com/office/drawing/2014/main" id="{B4AFF9E8-4EA3-88AD-2F10-8FC0544AB253}"/>
              </a:ext>
            </a:extLst>
          </p:cNvPr>
          <p:cNvSpPr>
            <a:spLocks/>
          </p:cNvSpPr>
          <p:nvPr/>
        </p:nvSpPr>
        <p:spPr>
          <a:xfrm>
            <a:off x="102062" y="1892929"/>
            <a:ext cx="4052073" cy="246221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Two-point 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AD2A1-97F7-7AC4-A8A4-42699C19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5" y="2218557"/>
            <a:ext cx="1714500" cy="2238375"/>
          </a:xfrm>
          <a:prstGeom prst="rect">
            <a:avLst/>
          </a:prstGeom>
        </p:spPr>
      </p:pic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952620EA-8538-77E9-A5CB-0BFC9ECE18B6}"/>
              </a:ext>
            </a:extLst>
          </p:cNvPr>
          <p:cNvSpPr/>
          <p:nvPr/>
        </p:nvSpPr>
        <p:spPr>
          <a:xfrm>
            <a:off x="1182338" y="3112477"/>
            <a:ext cx="118696" cy="518746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DD2EF-F3C7-9971-B971-E4E16D9BACFF}"/>
              </a:ext>
            </a:extLst>
          </p:cNvPr>
          <p:cNvSpPr txBox="1"/>
          <p:nvPr/>
        </p:nvSpPr>
        <p:spPr>
          <a:xfrm>
            <a:off x="1348220" y="3239965"/>
            <a:ext cx="278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E1A59-8E42-751A-0A17-633F598FE8B0}"/>
              </a:ext>
            </a:extLst>
          </p:cNvPr>
          <p:cNvSpPr txBox="1"/>
          <p:nvPr/>
        </p:nvSpPr>
        <p:spPr>
          <a:xfrm>
            <a:off x="2002118" y="2298339"/>
            <a:ext cx="2012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- </a:t>
            </a:r>
            <a:r>
              <a:rPr lang="ko-KR" altLang="en-US" sz="1000" b="1" dirty="0"/>
              <a:t>두개의 </a:t>
            </a:r>
            <a:r>
              <a:rPr lang="en-US" altLang="ko-KR" sz="1000" b="1" dirty="0"/>
              <a:t>dot stimulation</a:t>
            </a:r>
            <a:r>
              <a:rPr lang="ko-KR" altLang="en-US" sz="1000" b="1" dirty="0"/>
              <a:t>의 </a:t>
            </a:r>
            <a:r>
              <a:rPr lang="en-US" altLang="ko-KR" sz="1000" b="1" dirty="0"/>
              <a:t>distance(</a:t>
            </a:r>
            <a:r>
              <a:rPr lang="en-US" altLang="ko-KR" sz="1000" b="1" i="1" dirty="0"/>
              <a:t>D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변화 시켜 가며 </a:t>
            </a:r>
            <a:r>
              <a:rPr lang="en-US" altLang="ko-KR" sz="1000" b="1" dirty="0"/>
              <a:t>output layer</a:t>
            </a:r>
            <a:r>
              <a:rPr lang="ko-KR" altLang="en-US" sz="1000" b="1" dirty="0"/>
              <a:t>의 신경 발화 패턴을 관찰</a:t>
            </a:r>
            <a:endParaRPr lang="ko-KR" altLang="en-US" sz="1000" b="1" i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7AAA595-7385-84CF-C578-01513787A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8" y="4755670"/>
            <a:ext cx="1527808" cy="5497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7600A35-98DA-E3A2-1FC6-8344836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500" y="4755670"/>
            <a:ext cx="1527808" cy="5497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6C6B967-2C85-FAFB-C160-66E5E1402884}"/>
              </a:ext>
            </a:extLst>
          </p:cNvPr>
          <p:cNvSpPr txBox="1"/>
          <p:nvPr/>
        </p:nvSpPr>
        <p:spPr>
          <a:xfrm>
            <a:off x="667703" y="2852336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82F81C-2BAD-CB86-7810-D4D0B6702926}"/>
              </a:ext>
            </a:extLst>
          </p:cNvPr>
          <p:cNvSpPr txBox="1"/>
          <p:nvPr/>
        </p:nvSpPr>
        <p:spPr>
          <a:xfrm>
            <a:off x="667702" y="3509282"/>
            <a:ext cx="467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d2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BBF4A-C1CB-4650-0D08-D94727A30C78}"/>
              </a:ext>
            </a:extLst>
          </p:cNvPr>
          <p:cNvSpPr txBox="1"/>
          <p:nvPr/>
        </p:nvSpPr>
        <p:spPr>
          <a:xfrm>
            <a:off x="3003107" y="4511856"/>
            <a:ext cx="7271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 + d2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B67B24-37A4-64BF-3E28-B9F4CFC850E3}"/>
              </a:ext>
            </a:extLst>
          </p:cNvPr>
          <p:cNvSpPr txBox="1"/>
          <p:nvPr/>
        </p:nvSpPr>
        <p:spPr>
          <a:xfrm>
            <a:off x="1649329" y="4511856"/>
            <a:ext cx="4082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d1</a:t>
            </a:r>
            <a:endParaRPr lang="ko-KR" altLang="en-US" sz="1000" b="1" i="1" dirty="0">
              <a:solidFill>
                <a:srgbClr val="FF0000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291C1CD-7EA8-1F92-04A7-BFCE3B35C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93" y="5396897"/>
            <a:ext cx="1527808" cy="5497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BE5EF87-5D34-A01B-B00A-4BA78F1C6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72" y="5382127"/>
            <a:ext cx="1493524" cy="5792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71B53D-4308-75F2-75A8-E8505D0FE87E}"/>
              </a:ext>
            </a:extLst>
          </p:cNvPr>
          <p:cNvSpPr txBox="1"/>
          <p:nvPr/>
        </p:nvSpPr>
        <p:spPr>
          <a:xfrm>
            <a:off x="-29738" y="4936448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충분히 멀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75B9BE-268C-98B3-8FCA-77FAEB1A27E8}"/>
              </a:ext>
            </a:extLst>
          </p:cNvPr>
          <p:cNvSpPr txBox="1"/>
          <p:nvPr/>
        </p:nvSpPr>
        <p:spPr>
          <a:xfrm>
            <a:off x="-29739" y="5540242"/>
            <a:ext cx="11122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i="1" dirty="0"/>
              <a:t>D</a:t>
            </a:r>
            <a:r>
              <a:rPr lang="ko-KR" altLang="en-US" sz="800" b="1" i="1" dirty="0"/>
              <a:t>가 가까울 때</a:t>
            </a:r>
            <a:endParaRPr lang="ko-KR" altLang="en-US" sz="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7932B-867C-5233-9FEC-ED41AAA93310}"/>
              </a:ext>
            </a:extLst>
          </p:cNvPr>
          <p:cNvSpPr txBox="1"/>
          <p:nvPr/>
        </p:nvSpPr>
        <p:spPr>
          <a:xfrm>
            <a:off x="4385619" y="3956070"/>
            <a:ext cx="382639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 marL="0" indent="0">
              <a:buNone/>
            </a:pPr>
            <a:r>
              <a:rPr lang="en-US" altLang="ko-KR" dirty="0"/>
              <a:t>Norm distance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CB8C7-0638-D5B7-3BB0-50A10B507EB5}"/>
              </a:ext>
            </a:extLst>
          </p:cNvPr>
          <p:cNvSpPr txBox="1"/>
          <p:nvPr/>
        </p:nvSpPr>
        <p:spPr>
          <a:xfrm>
            <a:off x="4385619" y="1614387"/>
            <a:ext cx="382639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Tx/>
              <a:buSzPts val="1200"/>
              <a:buFont typeface="Noto Sans Symbols"/>
              <a:buChar char="✔"/>
              <a:defRPr sz="1000" b="1"/>
            </a:lvl1pPr>
          </a:lstStyle>
          <a:p>
            <a:pPr marL="0" indent="0">
              <a:buNone/>
            </a:pPr>
            <a:r>
              <a:rPr lang="en-US" altLang="ko-KR" dirty="0"/>
              <a:t>FCT distance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EF94-E6E8-6D0D-516B-982E9CEF4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045" y="1924238"/>
            <a:ext cx="4046049" cy="20631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EB29234-D12F-ED72-26A5-B044E07B3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8430" y="4256122"/>
            <a:ext cx="4160664" cy="20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39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14920" y="1298873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4" name="표 85">
            <a:extLst>
              <a:ext uri="{FF2B5EF4-FFF2-40B4-BE49-F238E27FC236}">
                <a16:creationId xmlns:a16="http://schemas.microsoft.com/office/drawing/2014/main" id="{A4E1A918-D5F1-4821-82E7-FA44D5B37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21282"/>
              </p:ext>
            </p:extLst>
          </p:nvPr>
        </p:nvGraphicFramePr>
        <p:xfrm>
          <a:off x="611702" y="417093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85781B4-79D1-BDEC-9B8B-68937AF61ACE}"/>
              </a:ext>
            </a:extLst>
          </p:cNvPr>
          <p:cNvSpPr txBox="1"/>
          <p:nvPr/>
        </p:nvSpPr>
        <p:spPr>
          <a:xfrm>
            <a:off x="607722" y="3813837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Spike</a:t>
            </a:r>
            <a:endParaRPr lang="ko-KR" altLang="en-US" sz="1000" b="1" dirty="0"/>
          </a:p>
        </p:txBody>
      </p:sp>
      <p:graphicFrame>
        <p:nvGraphicFramePr>
          <p:cNvPr id="27" name="표 85">
            <a:extLst>
              <a:ext uri="{FF2B5EF4-FFF2-40B4-BE49-F238E27FC236}">
                <a16:creationId xmlns:a16="http://schemas.microsoft.com/office/drawing/2014/main" id="{7EB2D786-AE01-BADC-0E57-AF16C6D74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42115"/>
              </p:ext>
            </p:extLst>
          </p:nvPr>
        </p:nvGraphicFramePr>
        <p:xfrm>
          <a:off x="1287522" y="4171790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28" name="표 85">
            <a:extLst>
              <a:ext uri="{FF2B5EF4-FFF2-40B4-BE49-F238E27FC236}">
                <a16:creationId xmlns:a16="http://schemas.microsoft.com/office/drawing/2014/main" id="{98F8252E-4677-0CEF-4ACD-EAA2397C8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7390"/>
              </p:ext>
            </p:extLst>
          </p:nvPr>
        </p:nvGraphicFramePr>
        <p:xfrm>
          <a:off x="1963342" y="417264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E033CA5-4420-790E-B042-33187D0580FD}"/>
              </a:ext>
            </a:extLst>
          </p:cNvPr>
          <p:cNvSpPr txBox="1"/>
          <p:nvPr/>
        </p:nvSpPr>
        <p:spPr>
          <a:xfrm rot="16200000">
            <a:off x="-640713" y="4500473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time buffer </a:t>
            </a:r>
            <a:endParaRPr lang="ko-KR" altLang="en-US" sz="1000" b="1" dirty="0"/>
          </a:p>
        </p:txBody>
      </p:sp>
      <p:graphicFrame>
        <p:nvGraphicFramePr>
          <p:cNvPr id="41" name="표 85">
            <a:extLst>
              <a:ext uri="{FF2B5EF4-FFF2-40B4-BE49-F238E27FC236}">
                <a16:creationId xmlns:a16="http://schemas.microsoft.com/office/drawing/2014/main" id="{246F740C-42C8-E907-3B20-6DC4DAD4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534354"/>
              </p:ext>
            </p:extLst>
          </p:nvPr>
        </p:nvGraphicFramePr>
        <p:xfrm>
          <a:off x="611702" y="5486189"/>
          <a:ext cx="675820" cy="959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3" name="표 85">
            <a:extLst>
              <a:ext uri="{FF2B5EF4-FFF2-40B4-BE49-F238E27FC236}">
                <a16:creationId xmlns:a16="http://schemas.microsoft.com/office/drawing/2014/main" id="{427A5D1C-929C-AF73-2B6B-340F0C640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461998"/>
              </p:ext>
            </p:extLst>
          </p:nvPr>
        </p:nvGraphicFramePr>
        <p:xfrm>
          <a:off x="612981" y="5788932"/>
          <a:ext cx="675820" cy="912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4" name="표 85">
            <a:extLst>
              <a:ext uri="{FF2B5EF4-FFF2-40B4-BE49-F238E27FC236}">
                <a16:creationId xmlns:a16="http://schemas.microsoft.com/office/drawing/2014/main" id="{05B5DB23-EEC0-C5F3-10C7-3B343C97E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44855"/>
              </p:ext>
            </p:extLst>
          </p:nvPr>
        </p:nvGraphicFramePr>
        <p:xfrm>
          <a:off x="1288304" y="548814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5" name="표 85">
            <a:extLst>
              <a:ext uri="{FF2B5EF4-FFF2-40B4-BE49-F238E27FC236}">
                <a16:creationId xmlns:a16="http://schemas.microsoft.com/office/drawing/2014/main" id="{1FD3F170-6CD0-4403-A91B-2F257210F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963208"/>
              </p:ext>
            </p:extLst>
          </p:nvPr>
        </p:nvGraphicFramePr>
        <p:xfrm>
          <a:off x="1289583" y="579088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6" name="표 85">
            <a:extLst>
              <a:ext uri="{FF2B5EF4-FFF2-40B4-BE49-F238E27FC236}">
                <a16:creationId xmlns:a16="http://schemas.microsoft.com/office/drawing/2014/main" id="{44EF2911-8CA9-8632-6689-7E9BCE45A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082626"/>
              </p:ext>
            </p:extLst>
          </p:nvPr>
        </p:nvGraphicFramePr>
        <p:xfrm>
          <a:off x="1964906" y="5490095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47" name="표 85">
            <a:extLst>
              <a:ext uri="{FF2B5EF4-FFF2-40B4-BE49-F238E27FC236}">
                <a16:creationId xmlns:a16="http://schemas.microsoft.com/office/drawing/2014/main" id="{A8C4874D-7EFC-19E1-F012-A94739DD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63726"/>
              </p:ext>
            </p:extLst>
          </p:nvPr>
        </p:nvGraphicFramePr>
        <p:xfrm>
          <a:off x="1966185" y="5792836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3CDC7E-A821-0C8B-12F5-3E71FF3DCC93}"/>
              </a:ext>
            </a:extLst>
          </p:cNvPr>
          <p:cNvSpPr/>
          <p:nvPr/>
        </p:nvSpPr>
        <p:spPr>
          <a:xfrm>
            <a:off x="598927" y="5490095"/>
            <a:ext cx="371093" cy="309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F4BE57-57B7-BF83-B68B-FB96D79C0F1D}"/>
              </a:ext>
            </a:extLst>
          </p:cNvPr>
          <p:cNvSpPr txBox="1"/>
          <p:nvPr/>
        </p:nvSpPr>
        <p:spPr>
          <a:xfrm>
            <a:off x="572569" y="519898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1 –D Temporal kernel</a:t>
            </a:r>
            <a:endParaRPr lang="ko-KR" altLang="en-US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FBB3E2-8621-186F-E80B-EF85476306E7}"/>
              </a:ext>
            </a:extLst>
          </p:cNvPr>
          <p:cNvSpPr txBox="1"/>
          <p:nvPr/>
        </p:nvSpPr>
        <p:spPr>
          <a:xfrm>
            <a:off x="2365903" y="3793293"/>
            <a:ext cx="1566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>
                <a:solidFill>
                  <a:srgbClr val="0000FF"/>
                </a:solidFill>
              </a:rPr>
              <a:t>Torch.gather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62A152-80C3-7789-FCE5-F63219E98298}"/>
              </a:ext>
            </a:extLst>
          </p:cNvPr>
          <p:cNvSpPr txBox="1"/>
          <p:nvPr/>
        </p:nvSpPr>
        <p:spPr>
          <a:xfrm rot="16200000">
            <a:off x="-637080" y="5982052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# of kernel</a:t>
            </a:r>
            <a:endParaRPr lang="ko-KR" altLang="en-US" sz="1000" b="1" dirty="0"/>
          </a:p>
        </p:txBody>
      </p:sp>
      <p:sp>
        <p:nvSpPr>
          <p:cNvPr id="88" name="오른쪽 중괄호 87">
            <a:extLst>
              <a:ext uri="{FF2B5EF4-FFF2-40B4-BE49-F238E27FC236}">
                <a16:creationId xmlns:a16="http://schemas.microsoft.com/office/drawing/2014/main" id="{C9EA1BF2-B9FD-4C3A-8E5A-FE166F810980}"/>
              </a:ext>
            </a:extLst>
          </p:cNvPr>
          <p:cNvSpPr/>
          <p:nvPr/>
        </p:nvSpPr>
        <p:spPr>
          <a:xfrm>
            <a:off x="3074955" y="4170934"/>
            <a:ext cx="169619" cy="248915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9" name="표 85">
            <a:extLst>
              <a:ext uri="{FF2B5EF4-FFF2-40B4-BE49-F238E27FC236}">
                <a16:creationId xmlns:a16="http://schemas.microsoft.com/office/drawing/2014/main" id="{70E7C5C4-0569-8E7E-550F-6EACD1ED2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90447"/>
              </p:ext>
            </p:extLst>
          </p:nvPr>
        </p:nvGraphicFramePr>
        <p:xfrm>
          <a:off x="3690590" y="4778687"/>
          <a:ext cx="675820" cy="959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29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0" name="표 85">
            <a:extLst>
              <a:ext uri="{FF2B5EF4-FFF2-40B4-BE49-F238E27FC236}">
                <a16:creationId xmlns:a16="http://schemas.microsoft.com/office/drawing/2014/main" id="{0F409750-5D74-B8B2-7EB3-6CA56C9E2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76900"/>
              </p:ext>
            </p:extLst>
          </p:nvPr>
        </p:nvGraphicFramePr>
        <p:xfrm>
          <a:off x="3691869" y="5081430"/>
          <a:ext cx="675820" cy="912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304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1" name="표 85">
            <a:extLst>
              <a:ext uri="{FF2B5EF4-FFF2-40B4-BE49-F238E27FC236}">
                <a16:creationId xmlns:a16="http://schemas.microsoft.com/office/drawing/2014/main" id="{64FE9AC2-84DA-F536-FB0A-1944D47C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74713"/>
              </p:ext>
            </p:extLst>
          </p:nvPr>
        </p:nvGraphicFramePr>
        <p:xfrm>
          <a:off x="4367192" y="4780641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2" name="표 85">
            <a:extLst>
              <a:ext uri="{FF2B5EF4-FFF2-40B4-BE49-F238E27FC236}">
                <a16:creationId xmlns:a16="http://schemas.microsoft.com/office/drawing/2014/main" id="{36D9C99C-AF3D-396E-E4D2-8215940E5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432312"/>
              </p:ext>
            </p:extLst>
          </p:nvPr>
        </p:nvGraphicFramePr>
        <p:xfrm>
          <a:off x="4368471" y="5083382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3" name="표 85">
            <a:extLst>
              <a:ext uri="{FF2B5EF4-FFF2-40B4-BE49-F238E27FC236}">
                <a16:creationId xmlns:a16="http://schemas.microsoft.com/office/drawing/2014/main" id="{21C7BC42-6F4A-451B-AA13-B6D23FCEE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76122"/>
              </p:ext>
            </p:extLst>
          </p:nvPr>
        </p:nvGraphicFramePr>
        <p:xfrm>
          <a:off x="5043794" y="478259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graphicFrame>
        <p:nvGraphicFramePr>
          <p:cNvPr id="94" name="표 85">
            <a:extLst>
              <a:ext uri="{FF2B5EF4-FFF2-40B4-BE49-F238E27FC236}">
                <a16:creationId xmlns:a16="http://schemas.microsoft.com/office/drawing/2014/main" id="{A855AFCC-5A0F-9AAF-6A0C-0895D597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07162"/>
              </p:ext>
            </p:extLst>
          </p:nvPr>
        </p:nvGraphicFramePr>
        <p:xfrm>
          <a:off x="5045073" y="5085334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AAD14D50-CF1D-6784-F493-CF0ABA9B6714}"/>
              </a:ext>
            </a:extLst>
          </p:cNvPr>
          <p:cNvSpPr txBox="1"/>
          <p:nvPr/>
        </p:nvSpPr>
        <p:spPr>
          <a:xfrm>
            <a:off x="3651457" y="4491480"/>
            <a:ext cx="2035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err="1"/>
              <a:t>Delayed_spikes</a:t>
            </a:r>
            <a:endParaRPr lang="ko-KR" altLang="en-US" sz="1000" b="1" dirty="0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56FEBDE7-3CD5-4B7D-B5BC-0D7C638461E3}"/>
              </a:ext>
            </a:extLst>
          </p:cNvPr>
          <p:cNvGrpSpPr/>
          <p:nvPr/>
        </p:nvGrpSpPr>
        <p:grpSpPr>
          <a:xfrm>
            <a:off x="4243891" y="6181975"/>
            <a:ext cx="4171567" cy="540270"/>
            <a:chOff x="3363357" y="6183965"/>
            <a:chExt cx="4138111" cy="535937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F912FE9-2E08-30F8-B69B-44DFEAF39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358" y="6533080"/>
              <a:ext cx="4138110" cy="18682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98A3F070-2D2E-0B0C-F7CB-A359C800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3357" y="6183965"/>
              <a:ext cx="3971281" cy="192341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0EB4F-5437-74E3-65EA-D6136D69CAD0}"/>
              </a:ext>
            </a:extLst>
          </p:cNvPr>
          <p:cNvSpPr/>
          <p:nvPr/>
        </p:nvSpPr>
        <p:spPr>
          <a:xfrm>
            <a:off x="952110" y="5491724"/>
            <a:ext cx="348187" cy="29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7860820-4F20-83D4-C87E-1347D73DE9A1}"/>
              </a:ext>
            </a:extLst>
          </p:cNvPr>
          <p:cNvSpPr/>
          <p:nvPr/>
        </p:nvSpPr>
        <p:spPr>
          <a:xfrm>
            <a:off x="601984" y="4168573"/>
            <a:ext cx="371093" cy="3098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89945DF-8B72-440E-A660-B646CD12138B}"/>
              </a:ext>
            </a:extLst>
          </p:cNvPr>
          <p:cNvSpPr/>
          <p:nvPr/>
        </p:nvSpPr>
        <p:spPr>
          <a:xfrm>
            <a:off x="946990" y="4478463"/>
            <a:ext cx="348187" cy="293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4" name="표 85">
            <a:extLst>
              <a:ext uri="{FF2B5EF4-FFF2-40B4-BE49-F238E27FC236}">
                <a16:creationId xmlns:a16="http://schemas.microsoft.com/office/drawing/2014/main" id="{925250B2-1698-08CE-5E2F-FC732757F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23965"/>
              </p:ext>
            </p:extLst>
          </p:nvPr>
        </p:nvGraphicFramePr>
        <p:xfrm>
          <a:off x="7367826" y="5046073"/>
          <a:ext cx="6758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910">
                  <a:extLst>
                    <a:ext uri="{9D8B030D-6E8A-4147-A177-3AD203B41FA5}">
                      <a16:colId xmlns:a16="http://schemas.microsoft.com/office/drawing/2014/main" val="2945874213"/>
                    </a:ext>
                  </a:extLst>
                </a:gridCol>
                <a:gridCol w="337910">
                  <a:extLst>
                    <a:ext uri="{9D8B030D-6E8A-4147-A177-3AD203B41FA5}">
                      <a16:colId xmlns:a16="http://schemas.microsoft.com/office/drawing/2014/main" val="800114764"/>
                    </a:ext>
                  </a:extLst>
                </a:gridCol>
              </a:tblGrid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97105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022667"/>
                  </a:ext>
                </a:extLst>
              </a:tr>
              <a:tr h="2766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4538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DE25C387-7C0B-C293-5EC6-5660304770C1}"/>
              </a:ext>
            </a:extLst>
          </p:cNvPr>
          <p:cNvSpPr txBox="1"/>
          <p:nvPr/>
        </p:nvSpPr>
        <p:spPr>
          <a:xfrm>
            <a:off x="6650009" y="4456840"/>
            <a:ext cx="21114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W</a:t>
            </a:r>
            <a:br>
              <a:rPr lang="en-US" altLang="ko-KR" sz="1400" dirty="0"/>
            </a:br>
            <a:r>
              <a:rPr lang="en-US" altLang="ko-KR" sz="800" dirty="0"/>
              <a:t>(# of kernel x </a:t>
            </a:r>
            <a:br>
              <a:rPr lang="en-US" altLang="ko-KR" sz="800" dirty="0"/>
            </a:br>
            <a:r>
              <a:rPr lang="en-US" altLang="ko-KR" sz="800" dirty="0"/>
              <a:t># of input layer neuron)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36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C06A6CB-C6AF-F46F-B38B-AFF7F08EF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770438" y="1256746"/>
            <a:ext cx="1744786" cy="253968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E82E9-AEB4-DEF0-B2D5-CDDE3CB1C293}"/>
              </a:ext>
            </a:extLst>
          </p:cNvPr>
          <p:cNvSpPr txBox="1"/>
          <p:nvPr/>
        </p:nvSpPr>
        <p:spPr>
          <a:xfrm>
            <a:off x="3689126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8E39-52E6-2D94-7785-83EC2AEA7644}"/>
              </a:ext>
            </a:extLst>
          </p:cNvPr>
          <p:cNvSpPr txBox="1"/>
          <p:nvPr/>
        </p:nvSpPr>
        <p:spPr>
          <a:xfrm>
            <a:off x="6650009" y="502464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38AC-0EA5-1AD9-A0E4-3DBD87004D09}"/>
              </a:ext>
            </a:extLst>
          </p:cNvPr>
          <p:cNvSpPr txBox="1"/>
          <p:nvPr/>
        </p:nvSpPr>
        <p:spPr>
          <a:xfrm>
            <a:off x="732571" y="536953"/>
            <a:ext cx="1462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73EDA-0D2B-011F-A3BB-F221A1EE9DB5}"/>
              </a:ext>
            </a:extLst>
          </p:cNvPr>
          <p:cNvSpPr txBox="1"/>
          <p:nvPr/>
        </p:nvSpPr>
        <p:spPr>
          <a:xfrm>
            <a:off x="949448" y="990917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(19 x 13)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4A52E-0B84-C5F7-E381-88330E07BF30}"/>
              </a:ext>
            </a:extLst>
          </p:cNvPr>
          <p:cNvSpPr/>
          <p:nvPr/>
        </p:nvSpPr>
        <p:spPr>
          <a:xfrm>
            <a:off x="735628" y="1114206"/>
            <a:ext cx="1903534" cy="2685036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noFill/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6B9A7C-4CE0-ACE0-EABF-49A161CF013C}"/>
              </a:ext>
            </a:extLst>
          </p:cNvPr>
          <p:cNvCxnSpPr>
            <a:cxnSpLocks/>
          </p:cNvCxnSpPr>
          <p:nvPr/>
        </p:nvCxnSpPr>
        <p:spPr>
          <a:xfrm flipV="1">
            <a:off x="1329308" y="1618483"/>
            <a:ext cx="834279" cy="28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68557-074A-C9FC-7952-4DEAD88DA7D1}"/>
              </a:ext>
            </a:extLst>
          </p:cNvPr>
          <p:cNvCxnSpPr>
            <a:cxnSpLocks/>
          </p:cNvCxnSpPr>
          <p:nvPr/>
        </p:nvCxnSpPr>
        <p:spPr>
          <a:xfrm flipV="1">
            <a:off x="1008121" y="2177394"/>
            <a:ext cx="1191112" cy="40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BBDB6B-241B-76F7-4D8A-9EC6A92097C8}"/>
              </a:ext>
            </a:extLst>
          </p:cNvPr>
          <p:cNvCxnSpPr>
            <a:cxnSpLocks/>
          </p:cNvCxnSpPr>
          <p:nvPr/>
        </p:nvCxnSpPr>
        <p:spPr>
          <a:xfrm flipV="1">
            <a:off x="1089566" y="3213670"/>
            <a:ext cx="849978" cy="290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11A38C3-FF69-E352-E40F-D36DBD43F4B3}"/>
              </a:ext>
            </a:extLst>
          </p:cNvPr>
          <p:cNvCxnSpPr>
            <a:cxnSpLocks/>
          </p:cNvCxnSpPr>
          <p:nvPr/>
        </p:nvCxnSpPr>
        <p:spPr>
          <a:xfrm flipV="1">
            <a:off x="1268147" y="1594915"/>
            <a:ext cx="2613622" cy="73013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19D417-6641-6F00-38DB-329C2E5DD9C8}"/>
              </a:ext>
            </a:extLst>
          </p:cNvPr>
          <p:cNvCxnSpPr>
            <a:cxnSpLocks/>
          </p:cNvCxnSpPr>
          <p:nvPr/>
        </p:nvCxnSpPr>
        <p:spPr>
          <a:xfrm flipV="1">
            <a:off x="891910" y="1666051"/>
            <a:ext cx="2947987" cy="630869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3FF79D8-92F1-4AAC-C0C0-A099A94CD036}"/>
              </a:ext>
            </a:extLst>
          </p:cNvPr>
          <p:cNvCxnSpPr>
            <a:cxnSpLocks/>
          </p:cNvCxnSpPr>
          <p:nvPr/>
        </p:nvCxnSpPr>
        <p:spPr>
          <a:xfrm flipV="1">
            <a:off x="1314185" y="1649624"/>
            <a:ext cx="2567584" cy="49023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53A94AD-49FD-9A9A-2460-C226EDCA05C2}"/>
              </a:ext>
            </a:extLst>
          </p:cNvPr>
          <p:cNvCxnSpPr>
            <a:cxnSpLocks/>
          </p:cNvCxnSpPr>
          <p:nvPr/>
        </p:nvCxnSpPr>
        <p:spPr>
          <a:xfrm flipV="1">
            <a:off x="2402072" y="2621959"/>
            <a:ext cx="2536375" cy="159740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D1EFD28-7AF2-D2BA-140F-54F67D71F1B0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025835" y="2690256"/>
            <a:ext cx="2888941" cy="72043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7F2F3F-EA77-CE10-9900-DE83EAC1066A}"/>
              </a:ext>
            </a:extLst>
          </p:cNvPr>
          <p:cNvCxnSpPr>
            <a:cxnSpLocks/>
          </p:cNvCxnSpPr>
          <p:nvPr/>
        </p:nvCxnSpPr>
        <p:spPr>
          <a:xfrm flipV="1">
            <a:off x="2448110" y="2680484"/>
            <a:ext cx="2513296" cy="573148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B4E555B-527D-7A41-0C81-00D8B00B2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5" t="5188" r="25877" b="9453"/>
          <a:stretch/>
        </p:blipFill>
        <p:spPr>
          <a:xfrm>
            <a:off x="3822802" y="1319544"/>
            <a:ext cx="1138604" cy="1657338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1ACB4F-C78E-E756-237D-A97BEB9E4CC2}"/>
              </a:ext>
            </a:extLst>
          </p:cNvPr>
          <p:cNvSpPr/>
          <p:nvPr/>
        </p:nvSpPr>
        <p:spPr>
          <a:xfrm>
            <a:off x="4877888" y="2634914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6FFA4C-5B05-15B8-C060-9EB702A88C82}"/>
              </a:ext>
            </a:extLst>
          </p:cNvPr>
          <p:cNvSpPr/>
          <p:nvPr/>
        </p:nvSpPr>
        <p:spPr>
          <a:xfrm>
            <a:off x="3839897" y="1596319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843DAF3-4444-82BC-358F-9DF1422DBD99}"/>
              </a:ext>
            </a:extLst>
          </p:cNvPr>
          <p:cNvCxnSpPr>
            <a:cxnSpLocks/>
            <a:stCxn id="52" idx="1"/>
            <a:endCxn id="65" idx="1"/>
          </p:cNvCxnSpPr>
          <p:nvPr/>
        </p:nvCxnSpPr>
        <p:spPr>
          <a:xfrm>
            <a:off x="3839897" y="1623990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DACEE79-B5CC-B57C-1FBF-FD9D837204C8}"/>
              </a:ext>
            </a:extLst>
          </p:cNvPr>
          <p:cNvCxnSpPr>
            <a:cxnSpLocks/>
          </p:cNvCxnSpPr>
          <p:nvPr/>
        </p:nvCxnSpPr>
        <p:spPr>
          <a:xfrm>
            <a:off x="3839897" y="1666901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BB4313E-CB9F-2AD9-D1AE-ADA613982C59}"/>
              </a:ext>
            </a:extLst>
          </p:cNvPr>
          <p:cNvCxnSpPr>
            <a:cxnSpLocks/>
          </p:cNvCxnSpPr>
          <p:nvPr/>
        </p:nvCxnSpPr>
        <p:spPr>
          <a:xfrm>
            <a:off x="3903500" y="15874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AD8BE96-ACE4-BB53-15F2-8C8A6164E6C0}"/>
              </a:ext>
            </a:extLst>
          </p:cNvPr>
          <p:cNvCxnSpPr>
            <a:cxnSpLocks/>
          </p:cNvCxnSpPr>
          <p:nvPr/>
        </p:nvCxnSpPr>
        <p:spPr>
          <a:xfrm>
            <a:off x="3913672" y="1631184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47FD07D-0F38-4713-3F92-65A8BFCA8769}"/>
              </a:ext>
            </a:extLst>
          </p:cNvPr>
          <p:cNvCxnSpPr>
            <a:cxnSpLocks/>
          </p:cNvCxnSpPr>
          <p:nvPr/>
        </p:nvCxnSpPr>
        <p:spPr>
          <a:xfrm>
            <a:off x="4881326" y="2658465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B1125E8-35CB-207F-EAF1-A8D382115D6B}"/>
              </a:ext>
            </a:extLst>
          </p:cNvPr>
          <p:cNvCxnSpPr>
            <a:cxnSpLocks/>
          </p:cNvCxnSpPr>
          <p:nvPr/>
        </p:nvCxnSpPr>
        <p:spPr>
          <a:xfrm>
            <a:off x="4881326" y="2701376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EFA52C1-2872-4FD6-B17C-67F5E6D38263}"/>
              </a:ext>
            </a:extLst>
          </p:cNvPr>
          <p:cNvCxnSpPr>
            <a:cxnSpLocks/>
          </p:cNvCxnSpPr>
          <p:nvPr/>
        </p:nvCxnSpPr>
        <p:spPr>
          <a:xfrm>
            <a:off x="4944929" y="26219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2087260-0558-FC31-7598-7D7067882577}"/>
              </a:ext>
            </a:extLst>
          </p:cNvPr>
          <p:cNvCxnSpPr>
            <a:cxnSpLocks/>
          </p:cNvCxnSpPr>
          <p:nvPr/>
        </p:nvCxnSpPr>
        <p:spPr>
          <a:xfrm>
            <a:off x="4955101" y="2665659"/>
            <a:ext cx="3025043" cy="743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9C89DA8B-F059-FE7E-043F-755AB92D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208" r="25843" b="9433"/>
          <a:stretch/>
        </p:blipFill>
        <p:spPr>
          <a:xfrm>
            <a:off x="6864940" y="1319544"/>
            <a:ext cx="1138604" cy="1657337"/>
          </a:xfrm>
          <a:prstGeom prst="rect">
            <a:avLst/>
          </a:prstGeom>
          <a:scene3d>
            <a:camera prst="orthographicFront">
              <a:rot lat="1769923" lon="19890486" rev="343500"/>
            </a:camera>
            <a:lightRig rig="threePt" dir="t"/>
          </a:scene3d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74E6929-0675-7C3C-F896-19B5AC86DA50}"/>
              </a:ext>
            </a:extLst>
          </p:cNvPr>
          <p:cNvSpPr/>
          <p:nvPr/>
        </p:nvSpPr>
        <p:spPr>
          <a:xfrm>
            <a:off x="6864940" y="1603750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42368A1-8F56-3AAE-FA3A-F77856C885A9}"/>
              </a:ext>
            </a:extLst>
          </p:cNvPr>
          <p:cNvSpPr/>
          <p:nvPr/>
        </p:nvSpPr>
        <p:spPr>
          <a:xfrm>
            <a:off x="7929769" y="2638892"/>
            <a:ext cx="73775" cy="55342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051AD-F379-4FC4-0A86-C9785A458456}"/>
              </a:ext>
            </a:extLst>
          </p:cNvPr>
          <p:cNvSpPr txBox="1"/>
          <p:nvPr/>
        </p:nvSpPr>
        <p:spPr>
          <a:xfrm>
            <a:off x="-129853" y="1401408"/>
            <a:ext cx="1541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Convolution filter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46D3BC3-F89B-634C-BDC5-79B5421CE3BD}"/>
              </a:ext>
            </a:extLst>
          </p:cNvPr>
          <p:cNvCxnSpPr>
            <a:cxnSpLocks/>
          </p:cNvCxnSpPr>
          <p:nvPr/>
        </p:nvCxnSpPr>
        <p:spPr>
          <a:xfrm flipV="1">
            <a:off x="4032613" y="1370039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9F4F17BA-E758-E9B6-5392-D0D8E5919A5C}"/>
              </a:ext>
            </a:extLst>
          </p:cNvPr>
          <p:cNvCxnSpPr>
            <a:cxnSpLocks/>
          </p:cNvCxnSpPr>
          <p:nvPr/>
        </p:nvCxnSpPr>
        <p:spPr>
          <a:xfrm flipV="1">
            <a:off x="4023787" y="1737146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384D0A0-AFEE-45B0-B01F-4148C4E009DB}"/>
              </a:ext>
            </a:extLst>
          </p:cNvPr>
          <p:cNvCxnSpPr>
            <a:cxnSpLocks/>
          </p:cNvCxnSpPr>
          <p:nvPr/>
        </p:nvCxnSpPr>
        <p:spPr>
          <a:xfrm flipV="1">
            <a:off x="4062485" y="2701172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2EA17B-0053-3078-B09C-9C8B3C028B32}"/>
              </a:ext>
            </a:extLst>
          </p:cNvPr>
          <p:cNvCxnSpPr>
            <a:cxnSpLocks/>
          </p:cNvCxnSpPr>
          <p:nvPr/>
        </p:nvCxnSpPr>
        <p:spPr>
          <a:xfrm flipV="1">
            <a:off x="7057656" y="1354727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C25325B-349B-808B-6000-1B041256826D}"/>
              </a:ext>
            </a:extLst>
          </p:cNvPr>
          <p:cNvCxnSpPr>
            <a:cxnSpLocks/>
          </p:cNvCxnSpPr>
          <p:nvPr/>
        </p:nvCxnSpPr>
        <p:spPr>
          <a:xfrm flipV="1">
            <a:off x="7057655" y="1711954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8ED7A7A4-0BD3-E0B1-6932-462A370EF978}"/>
              </a:ext>
            </a:extLst>
          </p:cNvPr>
          <p:cNvCxnSpPr>
            <a:cxnSpLocks/>
          </p:cNvCxnSpPr>
          <p:nvPr/>
        </p:nvCxnSpPr>
        <p:spPr>
          <a:xfrm flipV="1">
            <a:off x="7161028" y="2691040"/>
            <a:ext cx="703839" cy="240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EC55358-4D80-9310-E6D4-0D4CB3E956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841359" y="1719644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039936-A743-772C-1581-FBF992436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0908C"/>
              </a:clrFrom>
              <a:clrTo>
                <a:srgbClr val="20908C">
                  <a:alpha val="0"/>
                </a:srgbClr>
              </a:clrTo>
            </a:clrChange>
          </a:blip>
          <a:srcRect l="15596" t="8339" r="70901" b="78501"/>
          <a:stretch/>
        </p:blipFill>
        <p:spPr>
          <a:xfrm>
            <a:off x="1982972" y="2828495"/>
            <a:ext cx="480388" cy="534983"/>
          </a:xfrm>
          <a:prstGeom prst="rect">
            <a:avLst/>
          </a:prstGeom>
          <a:solidFill>
            <a:schemeClr val="lt1">
              <a:alpha val="53000"/>
            </a:schemeClr>
          </a:solidFill>
          <a:ln>
            <a:solidFill>
              <a:schemeClr val="accent2">
                <a:lumMod val="75000"/>
              </a:schemeClr>
            </a:solidFill>
          </a:ln>
          <a:scene3d>
            <a:camera prst="orthographicFront">
              <a:rot lat="1769923" lon="19890486" rev="343500"/>
            </a:camera>
            <a:lightRig rig="threePt" dir="t"/>
          </a:scene3d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ABA3391-23E8-811A-479C-5B1038C03359}"/>
              </a:ext>
            </a:extLst>
          </p:cNvPr>
          <p:cNvCxnSpPr>
            <a:cxnSpLocks/>
          </p:cNvCxnSpPr>
          <p:nvPr/>
        </p:nvCxnSpPr>
        <p:spPr>
          <a:xfrm flipV="1">
            <a:off x="1982972" y="2654851"/>
            <a:ext cx="2894916" cy="285147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A5883C3-80C8-B555-C8C6-9BFD304581A2}"/>
              </a:ext>
            </a:extLst>
          </p:cNvPr>
          <p:cNvCxnSpPr>
            <a:cxnSpLocks/>
          </p:cNvCxnSpPr>
          <p:nvPr/>
        </p:nvCxnSpPr>
        <p:spPr>
          <a:xfrm flipV="1">
            <a:off x="849047" y="1618482"/>
            <a:ext cx="2990850" cy="207745"/>
          </a:xfrm>
          <a:prstGeom prst="line">
            <a:avLst/>
          </a:prstGeom>
          <a:ln>
            <a:solidFill>
              <a:srgbClr val="D06F3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B1C83C6-345F-A956-71BE-ABEA6D640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503" y="4172838"/>
            <a:ext cx="1632127" cy="2244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B9ECDA-7436-D119-368E-E38D4EBA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6" y="4357866"/>
            <a:ext cx="1652710" cy="1810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D572BF-FB24-F9C0-72FF-47C679010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48" y="4370470"/>
            <a:ext cx="1652710" cy="18104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0E3953-FA45-BF37-8C4B-504AA75D6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8274" y="4389706"/>
            <a:ext cx="1666425" cy="18104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92F469-C33F-5C0B-9D73-4675759E5D4E}"/>
              </a:ext>
            </a:extLst>
          </p:cNvPr>
          <p:cNvSpPr txBox="1"/>
          <p:nvPr/>
        </p:nvSpPr>
        <p:spPr>
          <a:xfrm>
            <a:off x="402107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09F15-60D3-BD15-20F9-C415447F5291}"/>
              </a:ext>
            </a:extLst>
          </p:cNvPr>
          <p:cNvSpPr txBox="1"/>
          <p:nvPr/>
        </p:nvSpPr>
        <p:spPr>
          <a:xfrm>
            <a:off x="2111267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8C9F4B-B681-3779-FC2E-1B52683BC0D0}"/>
              </a:ext>
            </a:extLst>
          </p:cNvPr>
          <p:cNvSpPr txBox="1"/>
          <p:nvPr/>
        </p:nvSpPr>
        <p:spPr>
          <a:xfrm>
            <a:off x="3659166" y="6203453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Convolution filter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56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74EFFA-99D5-1D38-B8CD-13C98C3DCBF2}"/>
              </a:ext>
            </a:extLst>
          </p:cNvPr>
          <p:cNvSpPr txBox="1"/>
          <p:nvPr/>
        </p:nvSpPr>
        <p:spPr>
          <a:xfrm>
            <a:off x="288000" y="1085850"/>
            <a:ext cx="856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Progress update</a:t>
            </a:r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00FF"/>
                </a:solidFill>
              </a:rPr>
              <a:t>시각적으로 </a:t>
            </a:r>
            <a:r>
              <a:rPr lang="en-US" altLang="ko-KR" b="1" dirty="0">
                <a:solidFill>
                  <a:srgbClr val="0000FF"/>
                </a:solidFill>
              </a:rPr>
              <a:t>spiking activity</a:t>
            </a:r>
            <a:r>
              <a:rPr lang="ko-KR" altLang="en-US" b="1" dirty="0">
                <a:solidFill>
                  <a:srgbClr val="0000FF"/>
                </a:solidFill>
              </a:rPr>
              <a:t>를 들여다 볼 수 있도록 결과 도출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00FF"/>
                </a:solidFill>
              </a:rPr>
              <a:t>Static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stimuli</a:t>
            </a:r>
            <a:r>
              <a:rPr lang="ko-KR" altLang="en-US" b="1" dirty="0">
                <a:solidFill>
                  <a:srgbClr val="0000FF"/>
                </a:solidFill>
              </a:rPr>
              <a:t>에 대한 결과 도출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Inhibitory layer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분리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FF0000"/>
                </a:solidFill>
              </a:rPr>
              <a:t>Synaptic delay </a:t>
            </a:r>
            <a:r>
              <a:rPr lang="ko-KR" altLang="en-US" b="1" dirty="0">
                <a:solidFill>
                  <a:srgbClr val="FF0000"/>
                </a:solidFill>
              </a:rPr>
              <a:t>기반 </a:t>
            </a:r>
            <a:r>
              <a:rPr lang="en-US" altLang="ko-KR" b="1" dirty="0">
                <a:solidFill>
                  <a:srgbClr val="FF0000"/>
                </a:solidFill>
              </a:rPr>
              <a:t>object moving direction detection (Debugging with Errors) ~ 3.29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Key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Firing rate plot</a:t>
            </a:r>
            <a:r>
              <a:rPr lang="ko-KR" altLang="en-US" b="1" dirty="0">
                <a:solidFill>
                  <a:schemeClr val="tx1"/>
                </a:solidFill>
              </a:rPr>
              <a:t>을 통한 </a:t>
            </a:r>
            <a:r>
              <a:rPr lang="en-US" altLang="ko-KR" b="1" dirty="0">
                <a:solidFill>
                  <a:schemeClr val="tx1"/>
                </a:solidFill>
              </a:rPr>
              <a:t>spiking activity 2-D visualization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Static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stimuli</a:t>
            </a:r>
            <a:r>
              <a:rPr lang="ko-KR" altLang="en-US" b="1" dirty="0">
                <a:solidFill>
                  <a:schemeClr val="tx1"/>
                </a:solidFill>
              </a:rPr>
              <a:t>에 대한 </a:t>
            </a:r>
            <a:r>
              <a:rPr lang="en-US" altLang="ko-KR" b="1" dirty="0">
                <a:solidFill>
                  <a:schemeClr val="tx1"/>
                </a:solidFill>
              </a:rPr>
              <a:t>edge detection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Next step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SA &amp; FA integration layer (new output layer) ~ Next week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Online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application with tactile sensor ~ Mid-April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Meeting schedule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3.29 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 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First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week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of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April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</a:t>
            </a: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chemeClr val="tx1"/>
                </a:solidFill>
              </a:rPr>
              <a:t>Third week of April (</a:t>
            </a:r>
            <a:r>
              <a:rPr lang="ko-KR" altLang="en-US" b="1" dirty="0">
                <a:solidFill>
                  <a:schemeClr val="tx1"/>
                </a:solidFill>
              </a:rPr>
              <a:t>차세대 </a:t>
            </a:r>
            <a:r>
              <a:rPr lang="en-US" altLang="ko-KR" b="1" dirty="0">
                <a:solidFill>
                  <a:schemeClr val="tx1"/>
                </a:solidFill>
              </a:rPr>
              <a:t>AI team meeting)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BD028C-B096-464B-04EC-A503DEFFF4DF}"/>
              </a:ext>
            </a:extLst>
          </p:cNvPr>
          <p:cNvSpPr/>
          <p:nvPr/>
        </p:nvSpPr>
        <p:spPr>
          <a:xfrm>
            <a:off x="105072" y="63027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313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30D5F79-C032-5300-42F7-E5FAB5E5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3" y="1530183"/>
            <a:ext cx="2959428" cy="19416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DBF345-3148-BD05-0EE6-14C56196C40C}"/>
              </a:ext>
            </a:extLst>
          </p:cNvPr>
          <p:cNvSpPr txBox="1"/>
          <p:nvPr/>
        </p:nvSpPr>
        <p:spPr>
          <a:xfrm>
            <a:off x="6340483" y="1213285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0ECB57-7758-385D-6053-FD83FB309237}"/>
              </a:ext>
            </a:extLst>
          </p:cNvPr>
          <p:cNvCxnSpPr>
            <a:cxnSpLocks/>
          </p:cNvCxnSpPr>
          <p:nvPr/>
        </p:nvCxnSpPr>
        <p:spPr>
          <a:xfrm>
            <a:off x="7877907" y="1737870"/>
            <a:ext cx="2144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64E0D1-C189-A6EC-A25C-27FECFC222D5}"/>
              </a:ext>
            </a:extLst>
          </p:cNvPr>
          <p:cNvCxnSpPr>
            <a:cxnSpLocks/>
          </p:cNvCxnSpPr>
          <p:nvPr/>
        </p:nvCxnSpPr>
        <p:spPr>
          <a:xfrm>
            <a:off x="7877907" y="1902715"/>
            <a:ext cx="214443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359112-917C-5A78-5D68-BEED23AA0660}"/>
              </a:ext>
            </a:extLst>
          </p:cNvPr>
          <p:cNvSpPr txBox="1"/>
          <p:nvPr/>
        </p:nvSpPr>
        <p:spPr>
          <a:xfrm>
            <a:off x="8094238" y="161203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E82831-DE5A-05CE-50B7-48D3D050C8DB}"/>
              </a:ext>
            </a:extLst>
          </p:cNvPr>
          <p:cNvSpPr txBox="1"/>
          <p:nvPr/>
        </p:nvSpPr>
        <p:spPr>
          <a:xfrm>
            <a:off x="8092350" y="179146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50542-BA15-88A7-9EC0-C5E6D4172C13}"/>
              </a:ext>
            </a:extLst>
          </p:cNvPr>
          <p:cNvSpPr/>
          <p:nvPr/>
        </p:nvSpPr>
        <p:spPr>
          <a:xfrm rot="5400000">
            <a:off x="2481245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72540FEC-8980-55E2-9AE3-98A14A47D776}"/>
              </a:ext>
            </a:extLst>
          </p:cNvPr>
          <p:cNvSpPr/>
          <p:nvPr/>
        </p:nvSpPr>
        <p:spPr>
          <a:xfrm rot="5400000">
            <a:off x="2998497" y="2076703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14C83B-717B-4656-CAF6-C091CC18F524}"/>
              </a:ext>
            </a:extLst>
          </p:cNvPr>
          <p:cNvSpPr/>
          <p:nvPr/>
        </p:nvSpPr>
        <p:spPr>
          <a:xfrm rot="5400000">
            <a:off x="4153939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통형 63">
            <a:extLst>
              <a:ext uri="{FF2B5EF4-FFF2-40B4-BE49-F238E27FC236}">
                <a16:creationId xmlns:a16="http://schemas.microsoft.com/office/drawing/2014/main" id="{63E921DD-63C1-7791-9A7C-1B7594ABD8AA}"/>
              </a:ext>
            </a:extLst>
          </p:cNvPr>
          <p:cNvSpPr/>
          <p:nvPr/>
        </p:nvSpPr>
        <p:spPr>
          <a:xfrm rot="5400000">
            <a:off x="4675515" y="2088470"/>
            <a:ext cx="170972" cy="817091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23CB20-C4A1-80CC-5BAD-C9631038AFA5}"/>
              </a:ext>
            </a:extLst>
          </p:cNvPr>
          <p:cNvCxnSpPr>
            <a:cxnSpLocks/>
          </p:cNvCxnSpPr>
          <p:nvPr/>
        </p:nvCxnSpPr>
        <p:spPr>
          <a:xfrm>
            <a:off x="3679581" y="2497015"/>
            <a:ext cx="4659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F04D7916-B307-E088-1AD3-D3BEC558BA98}"/>
              </a:ext>
            </a:extLst>
          </p:cNvPr>
          <p:cNvSpPr/>
          <p:nvPr/>
        </p:nvSpPr>
        <p:spPr>
          <a:xfrm>
            <a:off x="3042108" y="2446928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BB5CAF7-3F79-7366-8BAE-2BB5C14A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85" y="4026903"/>
            <a:ext cx="3171825" cy="19812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4E592FB-7E5E-580D-528C-D1B84559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55" y="4026903"/>
            <a:ext cx="3114675" cy="1981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56BD44C-07C5-442B-66ED-5726CFE42012}"/>
              </a:ext>
            </a:extLst>
          </p:cNvPr>
          <p:cNvSpPr txBox="1"/>
          <p:nvPr/>
        </p:nvSpPr>
        <p:spPr>
          <a:xfrm>
            <a:off x="1955376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CE35FE-BD5C-76AF-FBC4-BFEA1783A3CE}"/>
              </a:ext>
            </a:extLst>
          </p:cNvPr>
          <p:cNvSpPr txBox="1"/>
          <p:nvPr/>
        </p:nvSpPr>
        <p:spPr>
          <a:xfrm>
            <a:off x="5937937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3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EE45FF-DA31-701F-C8BA-6B66C35F9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48" y="3387749"/>
            <a:ext cx="2718745" cy="15349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345590-8812-B421-B136-67330D0C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48" y="5047208"/>
            <a:ext cx="2718745" cy="15349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E20915C-910C-5639-E5B3-AF6A72C6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36" y="3387749"/>
            <a:ext cx="2669759" cy="15349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0305B25-B60E-F914-4BBE-5DC2CDBA8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236" y="5047208"/>
            <a:ext cx="2669759" cy="15349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FC9C541-8792-507A-A640-C9701945A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8" y="1158912"/>
            <a:ext cx="3171825" cy="1981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9D0723-ED7E-449F-64F5-C19F97EF1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778" y="1158912"/>
            <a:ext cx="3114675" cy="1981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93D0E9-0FB1-A42E-3387-BE35CD893813}"/>
              </a:ext>
            </a:extLst>
          </p:cNvPr>
          <p:cNvSpPr txBox="1"/>
          <p:nvPr/>
        </p:nvSpPr>
        <p:spPr>
          <a:xfrm>
            <a:off x="1728445" y="1235035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A7189-07F0-960A-F478-62EAF6AE7D42}"/>
              </a:ext>
            </a:extLst>
          </p:cNvPr>
          <p:cNvSpPr txBox="1"/>
          <p:nvPr/>
        </p:nvSpPr>
        <p:spPr>
          <a:xfrm>
            <a:off x="5730640" y="1235035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9D414-C3FA-7218-A807-F0607A122840}"/>
              </a:ext>
            </a:extLst>
          </p:cNvPr>
          <p:cNvSpPr txBox="1"/>
          <p:nvPr/>
        </p:nvSpPr>
        <p:spPr>
          <a:xfrm>
            <a:off x="1810483" y="3481151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CE86EB-81B3-DADE-B9CD-8BA0224D3E4D}"/>
              </a:ext>
            </a:extLst>
          </p:cNvPr>
          <p:cNvSpPr txBox="1"/>
          <p:nvPr/>
        </p:nvSpPr>
        <p:spPr>
          <a:xfrm>
            <a:off x="1810483" y="5150966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A6FD8-610C-76A6-08F8-2E3D5CAA541A}"/>
              </a:ext>
            </a:extLst>
          </p:cNvPr>
          <p:cNvSpPr txBox="1"/>
          <p:nvPr/>
        </p:nvSpPr>
        <p:spPr>
          <a:xfrm>
            <a:off x="5828567" y="3481151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2B8A19-5340-B2D5-C2D6-1A7FDF7B0549}"/>
              </a:ext>
            </a:extLst>
          </p:cNvPr>
          <p:cNvSpPr txBox="1"/>
          <p:nvPr/>
        </p:nvSpPr>
        <p:spPr>
          <a:xfrm>
            <a:off x="5874091" y="5153705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8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30D5F79-C032-5300-42F7-E5FAB5E5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33" y="1530183"/>
            <a:ext cx="2959428" cy="19416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CDBF345-3148-BD05-0EE6-14C56196C40C}"/>
              </a:ext>
            </a:extLst>
          </p:cNvPr>
          <p:cNvSpPr txBox="1"/>
          <p:nvPr/>
        </p:nvSpPr>
        <p:spPr>
          <a:xfrm>
            <a:off x="6340483" y="1213285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30ECB57-7758-385D-6053-FD83FB309237}"/>
              </a:ext>
            </a:extLst>
          </p:cNvPr>
          <p:cNvCxnSpPr>
            <a:cxnSpLocks/>
          </p:cNvCxnSpPr>
          <p:nvPr/>
        </p:nvCxnSpPr>
        <p:spPr>
          <a:xfrm>
            <a:off x="7877907" y="1737870"/>
            <a:ext cx="2144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664E0D1-C189-A6EC-A25C-27FECFC222D5}"/>
              </a:ext>
            </a:extLst>
          </p:cNvPr>
          <p:cNvCxnSpPr>
            <a:cxnSpLocks/>
          </p:cNvCxnSpPr>
          <p:nvPr/>
        </p:nvCxnSpPr>
        <p:spPr>
          <a:xfrm>
            <a:off x="7877907" y="1902715"/>
            <a:ext cx="214443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4359112-917C-5A78-5D68-BEED23AA0660}"/>
              </a:ext>
            </a:extLst>
          </p:cNvPr>
          <p:cNvSpPr txBox="1"/>
          <p:nvPr/>
        </p:nvSpPr>
        <p:spPr>
          <a:xfrm>
            <a:off x="8094238" y="161203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E82831-DE5A-05CE-50B7-48D3D050C8DB}"/>
              </a:ext>
            </a:extLst>
          </p:cNvPr>
          <p:cNvSpPr txBox="1"/>
          <p:nvPr/>
        </p:nvSpPr>
        <p:spPr>
          <a:xfrm>
            <a:off x="8092350" y="1791461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D50542-BA15-88A7-9EC0-C5E6D4172C13}"/>
              </a:ext>
            </a:extLst>
          </p:cNvPr>
          <p:cNvSpPr/>
          <p:nvPr/>
        </p:nvSpPr>
        <p:spPr>
          <a:xfrm rot="5400000">
            <a:off x="2481245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통형 52">
            <a:extLst>
              <a:ext uri="{FF2B5EF4-FFF2-40B4-BE49-F238E27FC236}">
                <a16:creationId xmlns:a16="http://schemas.microsoft.com/office/drawing/2014/main" id="{72540FEC-8980-55E2-9AE3-98A14A47D776}"/>
              </a:ext>
            </a:extLst>
          </p:cNvPr>
          <p:cNvSpPr/>
          <p:nvPr/>
        </p:nvSpPr>
        <p:spPr>
          <a:xfrm>
            <a:off x="2998497" y="2076703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C14C83B-717B-4656-CAF6-C091CC18F524}"/>
              </a:ext>
            </a:extLst>
          </p:cNvPr>
          <p:cNvSpPr/>
          <p:nvPr/>
        </p:nvSpPr>
        <p:spPr>
          <a:xfrm rot="5400000">
            <a:off x="4153939" y="2012127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통형 63">
            <a:extLst>
              <a:ext uri="{FF2B5EF4-FFF2-40B4-BE49-F238E27FC236}">
                <a16:creationId xmlns:a16="http://schemas.microsoft.com/office/drawing/2014/main" id="{63E921DD-63C1-7791-9A7C-1B7594ABD8AA}"/>
              </a:ext>
            </a:extLst>
          </p:cNvPr>
          <p:cNvSpPr/>
          <p:nvPr/>
        </p:nvSpPr>
        <p:spPr>
          <a:xfrm>
            <a:off x="4675515" y="2088470"/>
            <a:ext cx="170972" cy="817091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23CB20-C4A1-80CC-5BAD-C9631038AFA5}"/>
              </a:ext>
            </a:extLst>
          </p:cNvPr>
          <p:cNvCxnSpPr>
            <a:cxnSpLocks/>
          </p:cNvCxnSpPr>
          <p:nvPr/>
        </p:nvCxnSpPr>
        <p:spPr>
          <a:xfrm>
            <a:off x="3679581" y="2497015"/>
            <a:ext cx="4659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F04D7916-B307-E088-1AD3-D3BEC558BA98}"/>
              </a:ext>
            </a:extLst>
          </p:cNvPr>
          <p:cNvSpPr/>
          <p:nvPr/>
        </p:nvSpPr>
        <p:spPr>
          <a:xfrm>
            <a:off x="3042108" y="2446928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6BD44C-07C5-442B-66ED-5726CFE42012}"/>
              </a:ext>
            </a:extLst>
          </p:cNvPr>
          <p:cNvSpPr txBox="1"/>
          <p:nvPr/>
        </p:nvSpPr>
        <p:spPr>
          <a:xfrm>
            <a:off x="1955376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CE35FE-BD5C-76AF-FBC4-BFEA1783A3CE}"/>
              </a:ext>
            </a:extLst>
          </p:cNvPr>
          <p:cNvSpPr txBox="1"/>
          <p:nvPr/>
        </p:nvSpPr>
        <p:spPr>
          <a:xfrm>
            <a:off x="5937937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D25009-9329-1968-07E1-16F9D55F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96" y="4390620"/>
            <a:ext cx="3171825" cy="1981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47869C-386A-3750-EA27-2B662B18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675" y="4390620"/>
            <a:ext cx="3114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064B3A-56B6-F69B-6C6B-93425672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8" y="3256508"/>
            <a:ext cx="2855839" cy="161230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3D0E9-0FB1-A42E-3387-BE35CD893813}"/>
              </a:ext>
            </a:extLst>
          </p:cNvPr>
          <p:cNvSpPr txBox="1"/>
          <p:nvPr/>
        </p:nvSpPr>
        <p:spPr>
          <a:xfrm>
            <a:off x="1730702" y="1136431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BA7189-07F0-960A-F478-62EAF6AE7D42}"/>
              </a:ext>
            </a:extLst>
          </p:cNvPr>
          <p:cNvSpPr txBox="1"/>
          <p:nvPr/>
        </p:nvSpPr>
        <p:spPr>
          <a:xfrm>
            <a:off x="5633172" y="1136431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9D414-C3FA-7218-A807-F0607A122840}"/>
              </a:ext>
            </a:extLst>
          </p:cNvPr>
          <p:cNvSpPr txBox="1"/>
          <p:nvPr/>
        </p:nvSpPr>
        <p:spPr>
          <a:xfrm>
            <a:off x="1730702" y="3103482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A6FD8-610C-76A6-08F8-2E3D5CAA541A}"/>
              </a:ext>
            </a:extLst>
          </p:cNvPr>
          <p:cNvSpPr txBox="1"/>
          <p:nvPr/>
        </p:nvSpPr>
        <p:spPr>
          <a:xfrm>
            <a:off x="5633172" y="3090197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horizontal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2B8A19-5340-B2D5-C2D6-1A7FDF7B0549}"/>
              </a:ext>
            </a:extLst>
          </p:cNvPr>
          <p:cNvSpPr txBox="1"/>
          <p:nvPr/>
        </p:nvSpPr>
        <p:spPr>
          <a:xfrm>
            <a:off x="5633172" y="4927422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</a:rPr>
              <a:t>RA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681764-183C-FE9E-7481-ED6F62ED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58" y="5091135"/>
            <a:ext cx="2855839" cy="16123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CE86EB-81B3-DADE-B9CD-8BA0224D3E4D}"/>
              </a:ext>
            </a:extLst>
          </p:cNvPr>
          <p:cNvSpPr txBox="1"/>
          <p:nvPr/>
        </p:nvSpPr>
        <p:spPr>
          <a:xfrm>
            <a:off x="1730702" y="4924097"/>
            <a:ext cx="1504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SA </a:t>
            </a:r>
            <a:r>
              <a:rPr lang="en-US" altLang="ko-KR" sz="1000" b="1" dirty="0">
                <a:solidFill>
                  <a:schemeClr val="tx1"/>
                </a:solidFill>
              </a:rPr>
              <a:t>Prewitt vertical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EB07AC-4669-A7DF-E555-5A93A164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01" y="1393350"/>
            <a:ext cx="2860352" cy="17866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49117F-16F6-A71D-4FAD-74224ED02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343101"/>
            <a:ext cx="2808815" cy="1786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446CBD-08E8-094A-056E-DF905F195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942" y="3256175"/>
            <a:ext cx="2855839" cy="16418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2D98AF-AD3B-CC2A-41B1-CCE1CB786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942" y="5091135"/>
            <a:ext cx="2812098" cy="16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7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93BF3-CF13-1ECD-0732-E306606EFEB9}"/>
              </a:ext>
            </a:extLst>
          </p:cNvPr>
          <p:cNvSpPr/>
          <p:nvPr/>
        </p:nvSpPr>
        <p:spPr>
          <a:xfrm rot="21180281">
            <a:off x="101441" y="1068012"/>
            <a:ext cx="8941119" cy="2969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7AC4A8-E714-D131-03FB-FD8A31588F3D}"/>
              </a:ext>
            </a:extLst>
          </p:cNvPr>
          <p:cNvCxnSpPr>
            <a:cxnSpLocks/>
            <a:stCxn id="28" idx="3"/>
            <a:endCxn id="58" idx="2"/>
          </p:cNvCxnSpPr>
          <p:nvPr/>
        </p:nvCxnSpPr>
        <p:spPr>
          <a:xfrm>
            <a:off x="6211330" y="1631264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18" name="표 42">
            <a:extLst>
              <a:ext uri="{FF2B5EF4-FFF2-40B4-BE49-F238E27FC236}">
                <a16:creationId xmlns:a16="http://schemas.microsoft.com/office/drawing/2014/main" id="{D2E54CAB-AA3A-3FFB-3C43-30E7EA3EB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50146"/>
              </p:ext>
            </p:extLst>
          </p:nvPr>
        </p:nvGraphicFramePr>
        <p:xfrm>
          <a:off x="6727716" y="1198957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401B114-BD02-36DC-2FCD-121E0F13D216}"/>
              </a:ext>
            </a:extLst>
          </p:cNvPr>
          <p:cNvSpPr/>
          <p:nvPr/>
        </p:nvSpPr>
        <p:spPr>
          <a:xfrm>
            <a:off x="1452213" y="2083131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C98CA-B281-DB8F-1AD0-0D0B2884B8A0}"/>
              </a:ext>
            </a:extLst>
          </p:cNvPr>
          <p:cNvSpPr txBox="1"/>
          <p:nvPr/>
        </p:nvSpPr>
        <p:spPr>
          <a:xfrm>
            <a:off x="1279677" y="16612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1BF19C-F741-69AC-182E-2F30A636FE00}"/>
              </a:ext>
            </a:extLst>
          </p:cNvPr>
          <p:cNvSpPr txBox="1"/>
          <p:nvPr/>
        </p:nvSpPr>
        <p:spPr>
          <a:xfrm>
            <a:off x="1324080" y="3650965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BC5B6F-E0A9-7DF6-BC19-C4E350D7DCB4}"/>
              </a:ext>
            </a:extLst>
          </p:cNvPr>
          <p:cNvSpPr/>
          <p:nvPr/>
        </p:nvSpPr>
        <p:spPr>
          <a:xfrm>
            <a:off x="1855963" y="33140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ADC9FC-513B-B6F3-ED06-CDF0224C854A}"/>
              </a:ext>
            </a:extLst>
          </p:cNvPr>
          <p:cNvSpPr/>
          <p:nvPr/>
        </p:nvSpPr>
        <p:spPr>
          <a:xfrm>
            <a:off x="186144" y="2568670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2B582-7C29-6260-FB4A-8951EBBD1246}"/>
              </a:ext>
            </a:extLst>
          </p:cNvPr>
          <p:cNvSpPr/>
          <p:nvPr/>
        </p:nvSpPr>
        <p:spPr>
          <a:xfrm>
            <a:off x="1845913" y="192844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17E0F-D522-9B33-B57B-63DA00A4590A}"/>
              </a:ext>
            </a:extLst>
          </p:cNvPr>
          <p:cNvSpPr txBox="1"/>
          <p:nvPr/>
        </p:nvSpPr>
        <p:spPr>
          <a:xfrm>
            <a:off x="169216" y="3074693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02CA2-E9C5-E003-B00D-106A2EA5D0FB}"/>
              </a:ext>
            </a:extLst>
          </p:cNvPr>
          <p:cNvSpPr txBox="1"/>
          <p:nvPr/>
        </p:nvSpPr>
        <p:spPr>
          <a:xfrm>
            <a:off x="1790734" y="2298934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002C6-B14B-5B07-C2E7-3BDFF4AB817F}"/>
              </a:ext>
            </a:extLst>
          </p:cNvPr>
          <p:cNvSpPr txBox="1"/>
          <p:nvPr/>
        </p:nvSpPr>
        <p:spPr>
          <a:xfrm>
            <a:off x="1855963" y="3746013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B1AC5A-F255-B6F8-06B9-148DC1959966}"/>
              </a:ext>
            </a:extLst>
          </p:cNvPr>
          <p:cNvSpPr/>
          <p:nvPr/>
        </p:nvSpPr>
        <p:spPr>
          <a:xfrm>
            <a:off x="4797340" y="1460722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AE5D0C8-4B5C-7DC8-7CA3-116E2F3F63F8}"/>
              </a:ext>
            </a:extLst>
          </p:cNvPr>
          <p:cNvCxnSpPr>
            <a:cxnSpLocks/>
            <a:stCxn id="46" idx="6"/>
            <a:endCxn id="28" idx="1"/>
          </p:cNvCxnSpPr>
          <p:nvPr/>
        </p:nvCxnSpPr>
        <p:spPr>
          <a:xfrm flipV="1">
            <a:off x="4181188" y="1631264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6FE939-8214-A253-DFD8-2EFFBB2649C0}"/>
              </a:ext>
            </a:extLst>
          </p:cNvPr>
          <p:cNvCxnSpPr>
            <a:cxnSpLocks/>
            <a:stCxn id="47" idx="6"/>
            <a:endCxn id="28" idx="1"/>
          </p:cNvCxnSpPr>
          <p:nvPr/>
        </p:nvCxnSpPr>
        <p:spPr>
          <a:xfrm flipV="1">
            <a:off x="4181187" y="1631264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4AF122-C056-8F70-9614-2E4BFFA09998}"/>
              </a:ext>
            </a:extLst>
          </p:cNvPr>
          <p:cNvSpPr txBox="1"/>
          <p:nvPr/>
        </p:nvSpPr>
        <p:spPr>
          <a:xfrm>
            <a:off x="4807390" y="1800525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5E6F52-D567-5E40-0E19-4F8D13E18E13}"/>
              </a:ext>
            </a:extLst>
          </p:cNvPr>
          <p:cNvSpPr txBox="1"/>
          <p:nvPr/>
        </p:nvSpPr>
        <p:spPr>
          <a:xfrm>
            <a:off x="1727491" y="133220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5B2E03-C182-B121-7F53-434D8AAD02D8}"/>
              </a:ext>
            </a:extLst>
          </p:cNvPr>
          <p:cNvSpPr/>
          <p:nvPr/>
        </p:nvSpPr>
        <p:spPr>
          <a:xfrm>
            <a:off x="3719591" y="188451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8D0BF3-CB4E-AD86-4154-ACF27CDFC3A0}"/>
              </a:ext>
            </a:extLst>
          </p:cNvPr>
          <p:cNvSpPr/>
          <p:nvPr/>
        </p:nvSpPr>
        <p:spPr>
          <a:xfrm>
            <a:off x="3719590" y="327007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0EB50-8F53-38A3-6C00-D2AD5DEC8336}"/>
              </a:ext>
            </a:extLst>
          </p:cNvPr>
          <p:cNvSpPr txBox="1"/>
          <p:nvPr/>
        </p:nvSpPr>
        <p:spPr>
          <a:xfrm>
            <a:off x="3213277" y="105176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A8D0F7-0BEF-CA3E-90B0-457A6AE538CA}"/>
              </a:ext>
            </a:extLst>
          </p:cNvPr>
          <p:cNvCxnSpPr>
            <a:cxnSpLocks/>
            <a:stCxn id="24" idx="3"/>
            <a:endCxn id="46" idx="2"/>
          </p:cNvCxnSpPr>
          <p:nvPr/>
        </p:nvCxnSpPr>
        <p:spPr>
          <a:xfrm>
            <a:off x="3259903" y="2098985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8140B3-52E1-A417-1DDB-6DB211A208C6}"/>
              </a:ext>
            </a:extLst>
          </p:cNvPr>
          <p:cNvCxnSpPr>
            <a:cxnSpLocks/>
          </p:cNvCxnSpPr>
          <p:nvPr/>
        </p:nvCxnSpPr>
        <p:spPr>
          <a:xfrm flipV="1">
            <a:off x="3269953" y="3481014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671BC-7F8A-6FB7-E101-2399A65F5ABF}"/>
              </a:ext>
            </a:extLst>
          </p:cNvPr>
          <p:cNvSpPr txBox="1"/>
          <p:nvPr/>
        </p:nvSpPr>
        <p:spPr>
          <a:xfrm>
            <a:off x="4730463" y="83016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BC27C4-BC48-55F0-815A-4F9D84E0D5AD}"/>
              </a:ext>
            </a:extLst>
          </p:cNvPr>
          <p:cNvSpPr txBox="1"/>
          <p:nvPr/>
        </p:nvSpPr>
        <p:spPr>
          <a:xfrm>
            <a:off x="6261469" y="1955112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horizontal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706F0B-A112-45D2-066A-61B2B6B1DFD9}"/>
              </a:ext>
            </a:extLst>
          </p:cNvPr>
          <p:cNvSpPr/>
          <p:nvPr/>
        </p:nvSpPr>
        <p:spPr>
          <a:xfrm>
            <a:off x="7898868" y="141678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EF4675-8B0F-531A-9E92-19E0DAB206E9}"/>
              </a:ext>
            </a:extLst>
          </p:cNvPr>
          <p:cNvSpPr txBox="1"/>
          <p:nvPr/>
        </p:nvSpPr>
        <p:spPr>
          <a:xfrm>
            <a:off x="7077893" y="1013854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651295-8038-7CF2-A16D-A7D7582B65E1}"/>
              </a:ext>
            </a:extLst>
          </p:cNvPr>
          <p:cNvSpPr txBox="1"/>
          <p:nvPr/>
        </p:nvSpPr>
        <p:spPr>
          <a:xfrm>
            <a:off x="7291121" y="187858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C7D64-D26A-B751-7584-E03D9CF000A2}"/>
              </a:ext>
            </a:extLst>
          </p:cNvPr>
          <p:cNvSpPr txBox="1"/>
          <p:nvPr/>
        </p:nvSpPr>
        <p:spPr>
          <a:xfrm>
            <a:off x="7390024" y="75140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DA132FE-693A-A220-3B1F-99E6384A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" y="4778036"/>
            <a:ext cx="1522313" cy="1572225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14D0421-2F4B-2AF6-F90C-339D38C8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51" y="4748280"/>
            <a:ext cx="1522313" cy="16255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40D238A-7ADD-537D-5A84-50E3C1185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47" y="4714946"/>
            <a:ext cx="1522313" cy="162552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BF4A1F5-EF61-40A4-AC46-A0EC9675EDED}"/>
              </a:ext>
            </a:extLst>
          </p:cNvPr>
          <p:cNvSpPr txBox="1"/>
          <p:nvPr/>
        </p:nvSpPr>
        <p:spPr>
          <a:xfrm>
            <a:off x="655777" y="454245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F32B89-2252-2762-7009-1A5A35D55E53}"/>
              </a:ext>
            </a:extLst>
          </p:cNvPr>
          <p:cNvSpPr txBox="1"/>
          <p:nvPr/>
        </p:nvSpPr>
        <p:spPr>
          <a:xfrm>
            <a:off x="2178090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D882E-666B-1A86-EFA7-9413D28D1BA2}"/>
              </a:ext>
            </a:extLst>
          </p:cNvPr>
          <p:cNvSpPr txBox="1"/>
          <p:nvPr/>
        </p:nvSpPr>
        <p:spPr>
          <a:xfrm>
            <a:off x="3908684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C40F74E-2B67-D1AA-CCC2-C67CDE2E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92" y="4728327"/>
            <a:ext cx="1632643" cy="162608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5F519A11-8E9D-E455-CB61-01B606FAE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855" y="4706223"/>
            <a:ext cx="1626626" cy="168687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2735E54-5426-611C-7E0C-AA2148A78672}"/>
              </a:ext>
            </a:extLst>
          </p:cNvPr>
          <p:cNvSpPr txBox="1"/>
          <p:nvPr/>
        </p:nvSpPr>
        <p:spPr>
          <a:xfrm>
            <a:off x="5861298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357240-2479-D90D-7D4C-AF7759BED671}"/>
              </a:ext>
            </a:extLst>
          </p:cNvPr>
          <p:cNvSpPr txBox="1"/>
          <p:nvPr/>
        </p:nvSpPr>
        <p:spPr>
          <a:xfrm>
            <a:off x="7591892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graphicFrame>
        <p:nvGraphicFramePr>
          <p:cNvPr id="79" name="표 42">
            <a:extLst>
              <a:ext uri="{FF2B5EF4-FFF2-40B4-BE49-F238E27FC236}">
                <a16:creationId xmlns:a16="http://schemas.microsoft.com/office/drawing/2014/main" id="{89E6FEF7-AE96-14AD-AC13-798104D2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53620"/>
              </p:ext>
            </p:extLst>
          </p:nvPr>
        </p:nvGraphicFramePr>
        <p:xfrm>
          <a:off x="6584052" y="1295892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28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93BF3-CF13-1ECD-0732-E306606EFEB9}"/>
              </a:ext>
            </a:extLst>
          </p:cNvPr>
          <p:cNvSpPr/>
          <p:nvPr/>
        </p:nvSpPr>
        <p:spPr>
          <a:xfrm rot="21180281">
            <a:off x="101441" y="1068012"/>
            <a:ext cx="8941119" cy="29696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7AC4A8-E714-D131-03FB-FD8A31588F3D}"/>
              </a:ext>
            </a:extLst>
          </p:cNvPr>
          <p:cNvCxnSpPr>
            <a:cxnSpLocks/>
            <a:stCxn id="28" idx="3"/>
            <a:endCxn id="58" idx="2"/>
          </p:cNvCxnSpPr>
          <p:nvPr/>
        </p:nvCxnSpPr>
        <p:spPr>
          <a:xfrm>
            <a:off x="6211330" y="1631264"/>
            <a:ext cx="16875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18" name="표 42">
            <a:extLst>
              <a:ext uri="{FF2B5EF4-FFF2-40B4-BE49-F238E27FC236}">
                <a16:creationId xmlns:a16="http://schemas.microsoft.com/office/drawing/2014/main" id="{D2E54CAB-AA3A-3FFB-3C43-30E7EA3EB992}"/>
              </a:ext>
            </a:extLst>
          </p:cNvPr>
          <p:cNvGraphicFramePr>
            <a:graphicFrameLocks noGrp="1"/>
          </p:cNvGraphicFramePr>
          <p:nvPr/>
        </p:nvGraphicFramePr>
        <p:xfrm>
          <a:off x="6727716" y="1198957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88150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304842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401B114-BD02-36DC-2FCD-121E0F13D216}"/>
              </a:ext>
            </a:extLst>
          </p:cNvPr>
          <p:cNvSpPr/>
          <p:nvPr/>
        </p:nvSpPr>
        <p:spPr>
          <a:xfrm>
            <a:off x="1452213" y="2083131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C98CA-B281-DB8F-1AD0-0D0B2884B8A0}"/>
              </a:ext>
            </a:extLst>
          </p:cNvPr>
          <p:cNvSpPr txBox="1"/>
          <p:nvPr/>
        </p:nvSpPr>
        <p:spPr>
          <a:xfrm>
            <a:off x="1279677" y="1661253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1BF19C-F741-69AC-182E-2F30A636FE00}"/>
              </a:ext>
            </a:extLst>
          </p:cNvPr>
          <p:cNvSpPr txBox="1"/>
          <p:nvPr/>
        </p:nvSpPr>
        <p:spPr>
          <a:xfrm>
            <a:off x="1324080" y="3650965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BC5B6F-E0A9-7DF6-BC19-C4E350D7DCB4}"/>
              </a:ext>
            </a:extLst>
          </p:cNvPr>
          <p:cNvSpPr/>
          <p:nvPr/>
        </p:nvSpPr>
        <p:spPr>
          <a:xfrm>
            <a:off x="1855963" y="33140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ADC9FC-513B-B6F3-ED06-CDF0224C854A}"/>
              </a:ext>
            </a:extLst>
          </p:cNvPr>
          <p:cNvSpPr/>
          <p:nvPr/>
        </p:nvSpPr>
        <p:spPr>
          <a:xfrm>
            <a:off x="186144" y="2568670"/>
            <a:ext cx="1251941" cy="444614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Downsampled</a:t>
            </a:r>
            <a:br>
              <a:rPr lang="en-US" altLang="ko-KR" sz="1200" dirty="0"/>
            </a:br>
            <a:r>
              <a:rPr lang="en-US" altLang="ko-KR" sz="1200" dirty="0"/>
              <a:t>sensor signal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2B582-7C29-6260-FB4A-8951EBBD1246}"/>
              </a:ext>
            </a:extLst>
          </p:cNvPr>
          <p:cNvSpPr/>
          <p:nvPr/>
        </p:nvSpPr>
        <p:spPr>
          <a:xfrm>
            <a:off x="1845913" y="192844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17E0F-D522-9B33-B57B-63DA00A4590A}"/>
              </a:ext>
            </a:extLst>
          </p:cNvPr>
          <p:cNvSpPr txBox="1"/>
          <p:nvPr/>
        </p:nvSpPr>
        <p:spPr>
          <a:xfrm>
            <a:off x="169216" y="3074693"/>
            <a:ext cx="120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64 * 48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202CA2-E9C5-E003-B00D-106A2EA5D0FB}"/>
              </a:ext>
            </a:extLst>
          </p:cNvPr>
          <p:cNvSpPr txBox="1"/>
          <p:nvPr/>
        </p:nvSpPr>
        <p:spPr>
          <a:xfrm>
            <a:off x="1790734" y="2298934"/>
            <a:ext cx="14225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70 afferents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002C6-B14B-5B07-C2E7-3BDFF4AB817F}"/>
              </a:ext>
            </a:extLst>
          </p:cNvPr>
          <p:cNvSpPr txBox="1"/>
          <p:nvPr/>
        </p:nvSpPr>
        <p:spPr>
          <a:xfrm>
            <a:off x="1855963" y="3746013"/>
            <a:ext cx="1422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3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54 afferents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B1AC5A-F255-B6F8-06B9-148DC1959966}"/>
              </a:ext>
            </a:extLst>
          </p:cNvPr>
          <p:cNvSpPr/>
          <p:nvPr/>
        </p:nvSpPr>
        <p:spPr>
          <a:xfrm>
            <a:off x="4797340" y="1460722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Convolution filter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AE5D0C8-4B5C-7DC8-7CA3-116E2F3F63F8}"/>
              </a:ext>
            </a:extLst>
          </p:cNvPr>
          <p:cNvCxnSpPr>
            <a:cxnSpLocks/>
            <a:stCxn id="46" idx="6"/>
            <a:endCxn id="28" idx="1"/>
          </p:cNvCxnSpPr>
          <p:nvPr/>
        </p:nvCxnSpPr>
        <p:spPr>
          <a:xfrm flipV="1">
            <a:off x="4181188" y="1631264"/>
            <a:ext cx="616152" cy="467721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6FE939-8214-A253-DFD8-2EFFBB2649C0}"/>
              </a:ext>
            </a:extLst>
          </p:cNvPr>
          <p:cNvCxnSpPr>
            <a:cxnSpLocks/>
            <a:stCxn id="47" idx="6"/>
            <a:endCxn id="28" idx="1"/>
          </p:cNvCxnSpPr>
          <p:nvPr/>
        </p:nvCxnSpPr>
        <p:spPr>
          <a:xfrm flipV="1">
            <a:off x="4181187" y="1631264"/>
            <a:ext cx="616153" cy="185328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D4AF122-C056-8F70-9614-2E4BFFA09998}"/>
              </a:ext>
            </a:extLst>
          </p:cNvPr>
          <p:cNvSpPr txBox="1"/>
          <p:nvPr/>
        </p:nvSpPr>
        <p:spPr>
          <a:xfrm>
            <a:off x="4807390" y="1800525"/>
            <a:ext cx="1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900" dirty="0"/>
              <a:t>3 x 3 x 2 kernel</a:t>
            </a:r>
          </a:p>
          <a:p>
            <a:pPr marL="171450" indent="-171450">
              <a:buFontTx/>
              <a:buChar char="-"/>
            </a:pPr>
            <a:r>
              <a:rPr lang="en-US" altLang="ko-KR" sz="900" dirty="0"/>
              <a:t>Step size: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5E6F52-D567-5E40-0E19-4F8D13E18E13}"/>
              </a:ext>
            </a:extLst>
          </p:cNvPr>
          <p:cNvSpPr txBox="1"/>
          <p:nvPr/>
        </p:nvSpPr>
        <p:spPr>
          <a:xfrm>
            <a:off x="1727491" y="133220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35B2E03-C182-B121-7F53-434D8AAD02D8}"/>
              </a:ext>
            </a:extLst>
          </p:cNvPr>
          <p:cNvSpPr/>
          <p:nvPr/>
        </p:nvSpPr>
        <p:spPr>
          <a:xfrm>
            <a:off x="3719591" y="188451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8D0BF3-CB4E-AD86-4154-ACF27CDFC3A0}"/>
              </a:ext>
            </a:extLst>
          </p:cNvPr>
          <p:cNvSpPr/>
          <p:nvPr/>
        </p:nvSpPr>
        <p:spPr>
          <a:xfrm>
            <a:off x="3719590" y="3270070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20EB50-8F53-38A3-6C00-D2AD5DEC8336}"/>
              </a:ext>
            </a:extLst>
          </p:cNvPr>
          <p:cNvSpPr txBox="1"/>
          <p:nvPr/>
        </p:nvSpPr>
        <p:spPr>
          <a:xfrm>
            <a:off x="3213277" y="105176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9A8D0F7-0BEF-CA3E-90B0-457A6AE538CA}"/>
              </a:ext>
            </a:extLst>
          </p:cNvPr>
          <p:cNvCxnSpPr>
            <a:cxnSpLocks/>
            <a:stCxn id="24" idx="3"/>
            <a:endCxn id="46" idx="2"/>
          </p:cNvCxnSpPr>
          <p:nvPr/>
        </p:nvCxnSpPr>
        <p:spPr>
          <a:xfrm>
            <a:off x="3259903" y="2098985"/>
            <a:ext cx="45968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8140B3-52E1-A417-1DDB-6DB211A208C6}"/>
              </a:ext>
            </a:extLst>
          </p:cNvPr>
          <p:cNvCxnSpPr>
            <a:cxnSpLocks/>
          </p:cNvCxnSpPr>
          <p:nvPr/>
        </p:nvCxnSpPr>
        <p:spPr>
          <a:xfrm flipV="1">
            <a:off x="3269953" y="3481014"/>
            <a:ext cx="449637" cy="70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B671BC-7F8A-6FB7-E101-2399A65F5ABF}"/>
              </a:ext>
            </a:extLst>
          </p:cNvPr>
          <p:cNvSpPr txBox="1"/>
          <p:nvPr/>
        </p:nvSpPr>
        <p:spPr>
          <a:xfrm>
            <a:off x="4730463" y="830163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Convolution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BC27C4-BC48-55F0-815A-4F9D84E0D5AD}"/>
              </a:ext>
            </a:extLst>
          </p:cNvPr>
          <p:cNvSpPr txBox="1"/>
          <p:nvPr/>
        </p:nvSpPr>
        <p:spPr>
          <a:xfrm>
            <a:off x="6261469" y="1955112"/>
            <a:ext cx="153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Prewitt vertical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2706F0B-A112-45D2-066A-61B2B6B1DFD9}"/>
              </a:ext>
            </a:extLst>
          </p:cNvPr>
          <p:cNvSpPr/>
          <p:nvPr/>
        </p:nvSpPr>
        <p:spPr>
          <a:xfrm>
            <a:off x="7898868" y="1416789"/>
            <a:ext cx="461597" cy="428949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I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EF4675-8B0F-531A-9E92-19E0DAB206E9}"/>
              </a:ext>
            </a:extLst>
          </p:cNvPr>
          <p:cNvSpPr txBox="1"/>
          <p:nvPr/>
        </p:nvSpPr>
        <p:spPr>
          <a:xfrm>
            <a:off x="7077893" y="1013854"/>
            <a:ext cx="65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Temporal kernel</a:t>
            </a:r>
            <a:endParaRPr lang="ko-KR" altLang="en-US" sz="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651295-8038-7CF2-A16D-A7D7582B65E1}"/>
              </a:ext>
            </a:extLst>
          </p:cNvPr>
          <p:cNvSpPr txBox="1"/>
          <p:nvPr/>
        </p:nvSpPr>
        <p:spPr>
          <a:xfrm>
            <a:off x="7291121" y="1878588"/>
            <a:ext cx="889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Spatial kernel</a:t>
            </a:r>
            <a:endParaRPr lang="ko-KR" altLang="en-US" sz="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8C7D64-D26A-B751-7584-E03D9CF000A2}"/>
              </a:ext>
            </a:extLst>
          </p:cNvPr>
          <p:cNvSpPr txBox="1"/>
          <p:nvPr/>
        </p:nvSpPr>
        <p:spPr>
          <a:xfrm>
            <a:off x="7390024" y="751402"/>
            <a:ext cx="153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Izhikevich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Layer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F4A1F5-EF61-40A4-AC46-A0EC9675EDED}"/>
              </a:ext>
            </a:extLst>
          </p:cNvPr>
          <p:cNvSpPr txBox="1"/>
          <p:nvPr/>
        </p:nvSpPr>
        <p:spPr>
          <a:xfrm>
            <a:off x="655777" y="454245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endParaRPr lang="ko-KR" altLang="en-US" sz="10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EF32B89-2252-2762-7009-1A5A35D55E53}"/>
              </a:ext>
            </a:extLst>
          </p:cNvPr>
          <p:cNvSpPr txBox="1"/>
          <p:nvPr/>
        </p:nvSpPr>
        <p:spPr>
          <a:xfrm>
            <a:off x="2178090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D882E-666B-1A86-EFA7-9413D28D1BA2}"/>
              </a:ext>
            </a:extLst>
          </p:cNvPr>
          <p:cNvSpPr txBox="1"/>
          <p:nvPr/>
        </p:nvSpPr>
        <p:spPr>
          <a:xfrm>
            <a:off x="3908684" y="4542453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735E54-5426-611C-7E0C-AA2148A78672}"/>
              </a:ext>
            </a:extLst>
          </p:cNvPr>
          <p:cNvSpPr txBox="1"/>
          <p:nvPr/>
        </p:nvSpPr>
        <p:spPr>
          <a:xfrm>
            <a:off x="5861298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count</a:t>
            </a:r>
            <a:endParaRPr lang="ko-KR" altLang="en-US" sz="10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357240-2479-D90D-7D4C-AF7759BED671}"/>
              </a:ext>
            </a:extLst>
          </p:cNvPr>
          <p:cNvSpPr txBox="1"/>
          <p:nvPr/>
        </p:nvSpPr>
        <p:spPr>
          <a:xfrm>
            <a:off x="7591892" y="4526601"/>
            <a:ext cx="1332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Firing rate</a:t>
            </a:r>
            <a:endParaRPr lang="ko-KR" altLang="en-US" sz="1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A03A69-7937-175B-1EFE-BF89C256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9" y="4837019"/>
            <a:ext cx="1699253" cy="16858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51493D-59AE-E922-0432-845173D4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00" y="4837019"/>
            <a:ext cx="1578833" cy="1685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C6E110-2E1F-2EC7-BB24-3BBEE6AFB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1" y="4837019"/>
            <a:ext cx="1578833" cy="1685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8E3C68-BF4D-A9A1-C108-463499525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182" y="4850399"/>
            <a:ext cx="1665803" cy="16591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2F1EF3-BE3D-B111-3C8D-71D947E4B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641" y="4837019"/>
            <a:ext cx="1685873" cy="1685873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3F4D526-04EF-5FB0-AD2E-C17E16104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33460"/>
              </p:ext>
            </p:extLst>
          </p:nvPr>
        </p:nvGraphicFramePr>
        <p:xfrm>
          <a:off x="6609055" y="1328654"/>
          <a:ext cx="889488" cy="59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96">
                  <a:extLst>
                    <a:ext uri="{9D8B030D-6E8A-4147-A177-3AD203B41FA5}">
                      <a16:colId xmlns:a16="http://schemas.microsoft.com/office/drawing/2014/main" val="503740989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2553702742"/>
                    </a:ext>
                  </a:extLst>
                </a:gridCol>
                <a:gridCol w="296496">
                  <a:extLst>
                    <a:ext uri="{9D8B030D-6E8A-4147-A177-3AD203B41FA5}">
                      <a16:colId xmlns:a16="http://schemas.microsoft.com/office/drawing/2014/main" val="82425938"/>
                    </a:ext>
                  </a:extLst>
                </a:gridCol>
              </a:tblGrid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80767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332885"/>
                  </a:ext>
                </a:extLst>
              </a:tr>
              <a:tr h="1841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-5</a:t>
                      </a:r>
                      <a:endParaRPr lang="ko-KR" altLang="en-US" sz="700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5</a:t>
                      </a:r>
                      <a:endParaRPr lang="ko-KR" altLang="en-US" sz="700" dirty="0"/>
                    </a:p>
                  </a:txBody>
                  <a:tcP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93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61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267453-F915-3019-5754-6D1F61C51F24}"/>
              </a:ext>
            </a:extLst>
          </p:cNvPr>
          <p:cNvCxnSpPr>
            <a:cxnSpLocks/>
          </p:cNvCxnSpPr>
          <p:nvPr/>
        </p:nvCxnSpPr>
        <p:spPr>
          <a:xfrm flipV="1">
            <a:off x="676498" y="1091057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FFAF7C-65D9-40CD-2479-7F934BC055B6}"/>
              </a:ext>
            </a:extLst>
          </p:cNvPr>
          <p:cNvCxnSpPr>
            <a:cxnSpLocks/>
          </p:cNvCxnSpPr>
          <p:nvPr/>
        </p:nvCxnSpPr>
        <p:spPr>
          <a:xfrm>
            <a:off x="662379" y="2730578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006BC-7144-41B6-E914-96CDD8D268E4}"/>
              </a:ext>
            </a:extLst>
          </p:cNvPr>
          <p:cNvCxnSpPr>
            <a:cxnSpLocks/>
          </p:cNvCxnSpPr>
          <p:nvPr/>
        </p:nvCxnSpPr>
        <p:spPr>
          <a:xfrm>
            <a:off x="669438" y="2730578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3F5A7F-0ED3-BF7D-8861-48B0A1D124FA}"/>
              </a:ext>
            </a:extLst>
          </p:cNvPr>
          <p:cNvSpPr txBox="1"/>
          <p:nvPr/>
        </p:nvSpPr>
        <p:spPr>
          <a:xfrm>
            <a:off x="-147050" y="3357303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D8EC8B-AF4A-B27D-477E-D1D72FC3A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90618" y="14551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F470F3-1C0E-8B2F-2557-CE075A263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29830" y="1611991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FD3A85-A72A-F932-AC94-7473FE6FCC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69042" y="1768787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A01B6-1FB1-C18C-FB4A-9FB6CC76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08254" y="1925583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E08A23-DF48-7709-D76C-53CC7426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247466" y="2082379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7BA799-08CC-5207-8AD1-A581F9BB4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30" y="1654889"/>
            <a:ext cx="2632552" cy="1774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344454-831D-0B39-BD42-86A4EAFE68FC}"/>
              </a:ext>
            </a:extLst>
          </p:cNvPr>
          <p:cNvSpPr txBox="1"/>
          <p:nvPr/>
        </p:nvSpPr>
        <p:spPr>
          <a:xfrm>
            <a:off x="6326064" y="1310054"/>
            <a:ext cx="1802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 signal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094C64-8955-6BA6-173D-B2540FA3B367}"/>
              </a:ext>
            </a:extLst>
          </p:cNvPr>
          <p:cNvCxnSpPr>
            <a:cxnSpLocks/>
          </p:cNvCxnSpPr>
          <p:nvPr/>
        </p:nvCxnSpPr>
        <p:spPr>
          <a:xfrm>
            <a:off x="7220681" y="1917534"/>
            <a:ext cx="4000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797CB91-55DE-CB2D-7377-4B892478AB7B}"/>
              </a:ext>
            </a:extLst>
          </p:cNvPr>
          <p:cNvCxnSpPr>
            <a:cxnSpLocks/>
          </p:cNvCxnSpPr>
          <p:nvPr/>
        </p:nvCxnSpPr>
        <p:spPr>
          <a:xfrm>
            <a:off x="7220681" y="2082379"/>
            <a:ext cx="400050" cy="0"/>
          </a:xfrm>
          <a:prstGeom prst="line">
            <a:avLst/>
          </a:prstGeom>
          <a:ln w="19050">
            <a:solidFill>
              <a:srgbClr val="D06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F94AA6-7D68-BB5E-9789-5334A387798E}"/>
              </a:ext>
            </a:extLst>
          </p:cNvPr>
          <p:cNvSpPr txBox="1"/>
          <p:nvPr/>
        </p:nvSpPr>
        <p:spPr>
          <a:xfrm>
            <a:off x="7622619" y="1791695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00FF"/>
                </a:solidFill>
              </a:rPr>
              <a:t>SA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56CE-1C98-36EA-904C-D514D15E2DE8}"/>
              </a:ext>
            </a:extLst>
          </p:cNvPr>
          <p:cNvSpPr txBox="1"/>
          <p:nvPr/>
        </p:nvSpPr>
        <p:spPr>
          <a:xfrm>
            <a:off x="7620731" y="1971125"/>
            <a:ext cx="61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D06F37"/>
                </a:solidFill>
              </a:rPr>
              <a:t>RA</a:t>
            </a:r>
            <a:endParaRPr lang="ko-KR" altLang="en-US" sz="1100" dirty="0">
              <a:solidFill>
                <a:srgbClr val="D06F37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113B67-A10C-B6AD-96B5-3B5FD8356DF3}"/>
              </a:ext>
            </a:extLst>
          </p:cNvPr>
          <p:cNvSpPr/>
          <p:nvPr/>
        </p:nvSpPr>
        <p:spPr>
          <a:xfrm rot="5400000">
            <a:off x="2628672" y="2004702"/>
            <a:ext cx="1226634" cy="97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통형 24">
            <a:extLst>
              <a:ext uri="{FF2B5EF4-FFF2-40B4-BE49-F238E27FC236}">
                <a16:creationId xmlns:a16="http://schemas.microsoft.com/office/drawing/2014/main" id="{AF411843-B573-0CFB-B58A-A7D9909A74D9}"/>
              </a:ext>
            </a:extLst>
          </p:cNvPr>
          <p:cNvSpPr/>
          <p:nvPr/>
        </p:nvSpPr>
        <p:spPr>
          <a:xfrm rot="5400000">
            <a:off x="3141367" y="1664407"/>
            <a:ext cx="170972" cy="817091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7F8D75-ACFB-3CE6-19E9-B51602CCB9AF}"/>
              </a:ext>
            </a:extLst>
          </p:cNvPr>
          <p:cNvCxnSpPr>
            <a:cxnSpLocks/>
          </p:cNvCxnSpPr>
          <p:nvPr/>
        </p:nvCxnSpPr>
        <p:spPr>
          <a:xfrm rot="5400000">
            <a:off x="2996651" y="2490088"/>
            <a:ext cx="4948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9CE0B8-C25D-FB84-2F55-CB882B209A99}"/>
              </a:ext>
            </a:extLst>
          </p:cNvPr>
          <p:cNvGrpSpPr/>
          <p:nvPr/>
        </p:nvGrpSpPr>
        <p:grpSpPr>
          <a:xfrm rot="5400000">
            <a:off x="4405258" y="2001215"/>
            <a:ext cx="1226634" cy="977747"/>
            <a:chOff x="4728042" y="5105027"/>
            <a:chExt cx="977746" cy="12266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52F7D1-A43D-E32D-C427-FEB14F4D3CDB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통형 34">
              <a:extLst>
                <a:ext uri="{FF2B5EF4-FFF2-40B4-BE49-F238E27FC236}">
                  <a16:creationId xmlns:a16="http://schemas.microsoft.com/office/drawing/2014/main" id="{E9798476-B356-1BCC-325C-D1A7743CFCC1}"/>
                </a:ext>
              </a:extLst>
            </p:cNvPr>
            <p:cNvSpPr/>
            <p:nvPr/>
          </p:nvSpPr>
          <p:spPr>
            <a:xfrm>
              <a:off x="5484643" y="5224791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A751C68-48A1-2BA0-B429-8907BB3F7E69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97" y="5715699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6275E008-B5B4-862F-BACE-9AE1732A99F4}"/>
              </a:ext>
            </a:extLst>
          </p:cNvPr>
          <p:cNvSpPr/>
          <p:nvPr/>
        </p:nvSpPr>
        <p:spPr>
          <a:xfrm>
            <a:off x="3202222" y="2302509"/>
            <a:ext cx="83750" cy="972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F7071E-ECA3-62DA-D870-D97CDD4EA70E}"/>
              </a:ext>
            </a:extLst>
          </p:cNvPr>
          <p:cNvCxnSpPr>
            <a:cxnSpLocks/>
          </p:cNvCxnSpPr>
          <p:nvPr/>
        </p:nvCxnSpPr>
        <p:spPr>
          <a:xfrm>
            <a:off x="3842238" y="2493575"/>
            <a:ext cx="534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9740FBA4-A94C-4FC4-581C-59C153CA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54" y="4373568"/>
            <a:ext cx="3171825" cy="19812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B487D06-3AEC-F948-8872-60569A33A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399" y="4373568"/>
            <a:ext cx="3114675" cy="19812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35F84EB-1260-04BA-F7BA-2D6CA980F61B}"/>
              </a:ext>
            </a:extLst>
          </p:cNvPr>
          <p:cNvSpPr txBox="1"/>
          <p:nvPr/>
        </p:nvSpPr>
        <p:spPr>
          <a:xfrm>
            <a:off x="1941691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942D49-62FC-55B3-ADEE-8D7F0AE89654}"/>
              </a:ext>
            </a:extLst>
          </p:cNvPr>
          <p:cNvSpPr txBox="1"/>
          <p:nvPr/>
        </p:nvSpPr>
        <p:spPr>
          <a:xfrm>
            <a:off x="5662261" y="4103026"/>
            <a:ext cx="1504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RA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58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위치정보를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sp>
        <p:nvSpPr>
          <p:cNvPr id="145" name="Google Shape;168;p4">
            <a:extLst>
              <a:ext uri="{FF2B5EF4-FFF2-40B4-BE49-F238E27FC236}">
                <a16:creationId xmlns:a16="http://schemas.microsoft.com/office/drawing/2014/main" id="{2F841F91-7CD4-E3C1-5595-9B9AE8BBD103}"/>
              </a:ext>
            </a:extLst>
          </p:cNvPr>
          <p:cNvSpPr/>
          <p:nvPr/>
        </p:nvSpPr>
        <p:spPr>
          <a:xfrm>
            <a:off x="206574" y="1685177"/>
            <a:ext cx="4260657" cy="17438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210;p4">
            <a:extLst>
              <a:ext uri="{FF2B5EF4-FFF2-40B4-BE49-F238E27FC236}">
                <a16:creationId xmlns:a16="http://schemas.microsoft.com/office/drawing/2014/main" id="{5BDE7D5C-27D2-B808-13A1-D3089C74C514}"/>
              </a:ext>
            </a:extLst>
          </p:cNvPr>
          <p:cNvSpPr>
            <a:spLocks/>
          </p:cNvSpPr>
          <p:nvPr/>
        </p:nvSpPr>
        <p:spPr>
          <a:xfrm>
            <a:off x="203404" y="1593873"/>
            <a:ext cx="4267001" cy="25505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Horizontal </a:t>
            </a:r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Google Shape;168;p4">
            <a:extLst>
              <a:ext uri="{FF2B5EF4-FFF2-40B4-BE49-F238E27FC236}">
                <a16:creationId xmlns:a16="http://schemas.microsoft.com/office/drawing/2014/main" id="{30C70D49-CBCD-CC21-5AC5-B562DC4D5938}"/>
              </a:ext>
            </a:extLst>
          </p:cNvPr>
          <p:cNvSpPr/>
          <p:nvPr/>
        </p:nvSpPr>
        <p:spPr>
          <a:xfrm>
            <a:off x="4685332" y="1685177"/>
            <a:ext cx="4259044" cy="17438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97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210;p4">
            <a:extLst>
              <a:ext uri="{FF2B5EF4-FFF2-40B4-BE49-F238E27FC236}">
                <a16:creationId xmlns:a16="http://schemas.microsoft.com/office/drawing/2014/main" id="{470EFE49-59F0-40FA-EF79-89D693599CC1}"/>
              </a:ext>
            </a:extLst>
          </p:cNvPr>
          <p:cNvSpPr>
            <a:spLocks/>
          </p:cNvSpPr>
          <p:nvPr/>
        </p:nvSpPr>
        <p:spPr>
          <a:xfrm>
            <a:off x="4684526" y="1593873"/>
            <a:ext cx="4260657" cy="25505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Vertical stimulation</a:t>
            </a:r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5CDFB7C6-3DF3-0C46-78ED-7AA3E2C87DB9}"/>
              </a:ext>
            </a:extLst>
          </p:cNvPr>
          <p:cNvGrpSpPr/>
          <p:nvPr/>
        </p:nvGrpSpPr>
        <p:grpSpPr>
          <a:xfrm rot="5400000">
            <a:off x="1307708" y="2182571"/>
            <a:ext cx="1026959" cy="749035"/>
            <a:chOff x="4728042" y="5105027"/>
            <a:chExt cx="977746" cy="1226633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636FD6DE-F94C-0388-F58E-A71202BD1709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243" name="원통형 242">
              <a:extLst>
                <a:ext uri="{FF2B5EF4-FFF2-40B4-BE49-F238E27FC236}">
                  <a16:creationId xmlns:a16="http://schemas.microsoft.com/office/drawing/2014/main" id="{EF0CCBD2-4FE8-DD04-C27B-A80D7FEBB287}"/>
                </a:ext>
              </a:extLst>
            </p:cNvPr>
            <p:cNvSpPr/>
            <p:nvPr/>
          </p:nvSpPr>
          <p:spPr>
            <a:xfrm>
              <a:off x="5135068" y="5228807"/>
              <a:ext cx="136281" cy="1025081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4C3D16D9-95DF-40E9-6CE6-912A3492F234}"/>
              </a:ext>
            </a:extLst>
          </p:cNvPr>
          <p:cNvGrpSpPr/>
          <p:nvPr/>
        </p:nvGrpSpPr>
        <p:grpSpPr>
          <a:xfrm>
            <a:off x="5871716" y="2045102"/>
            <a:ext cx="746752" cy="1023972"/>
            <a:chOff x="4728042" y="5105027"/>
            <a:chExt cx="977746" cy="1226633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35B7155-0DC1-DE34-2115-D3306253D9A8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8" name="원통형 247">
              <a:extLst>
                <a:ext uri="{FF2B5EF4-FFF2-40B4-BE49-F238E27FC236}">
                  <a16:creationId xmlns:a16="http://schemas.microsoft.com/office/drawing/2014/main" id="{BB8E5D26-7A6F-584B-5462-E19FC19AB021}"/>
                </a:ext>
              </a:extLst>
            </p:cNvPr>
            <p:cNvSpPr/>
            <p:nvPr/>
          </p:nvSpPr>
          <p:spPr>
            <a:xfrm>
              <a:off x="5148774" y="5226047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sp>
        <p:nvSpPr>
          <p:cNvPr id="103" name="Google Shape;168;p4">
            <a:extLst>
              <a:ext uri="{FF2B5EF4-FFF2-40B4-BE49-F238E27FC236}">
                <a16:creationId xmlns:a16="http://schemas.microsoft.com/office/drawing/2014/main" id="{9D7E8C23-754B-064D-E2C9-53F6F7C730C1}"/>
              </a:ext>
            </a:extLst>
          </p:cNvPr>
          <p:cNvSpPr/>
          <p:nvPr/>
        </p:nvSpPr>
        <p:spPr>
          <a:xfrm>
            <a:off x="204901" y="3719217"/>
            <a:ext cx="4260657" cy="18200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210;p4">
            <a:extLst>
              <a:ext uri="{FF2B5EF4-FFF2-40B4-BE49-F238E27FC236}">
                <a16:creationId xmlns:a16="http://schemas.microsoft.com/office/drawing/2014/main" id="{61ECED91-66F5-CC13-AC32-C4984A65CEBC}"/>
              </a:ext>
            </a:extLst>
          </p:cNvPr>
          <p:cNvSpPr>
            <a:spLocks/>
          </p:cNvSpPr>
          <p:nvPr/>
        </p:nvSpPr>
        <p:spPr>
          <a:xfrm>
            <a:off x="201731" y="3627913"/>
            <a:ext cx="4267001" cy="255056"/>
          </a:xfrm>
          <a:prstGeom prst="roundRect">
            <a:avLst>
              <a:gd name="adj" fmla="val 16667"/>
            </a:avLst>
          </a:prstGeom>
          <a:solidFill>
            <a:srgbClr val="44C1C4"/>
          </a:solidFill>
          <a:ln w="12700">
            <a:solidFill>
              <a:srgbClr val="44C1C4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°</a:t>
            </a:r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50" b="1" dirty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stimulation</a:t>
            </a:r>
            <a:endParaRPr lang="ko-KR" altLang="en-US" sz="105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Google Shape;168;p4">
            <a:extLst>
              <a:ext uri="{FF2B5EF4-FFF2-40B4-BE49-F238E27FC236}">
                <a16:creationId xmlns:a16="http://schemas.microsoft.com/office/drawing/2014/main" id="{FE03C2C0-371A-901E-A9EC-512CFCA5EE0C}"/>
              </a:ext>
            </a:extLst>
          </p:cNvPr>
          <p:cNvSpPr/>
          <p:nvPr/>
        </p:nvSpPr>
        <p:spPr>
          <a:xfrm>
            <a:off x="4683659" y="3719217"/>
            <a:ext cx="4259044" cy="1820023"/>
          </a:xfrm>
          <a:prstGeom prst="roundRect">
            <a:avLst>
              <a:gd name="adj" fmla="val 1915"/>
            </a:avLst>
          </a:prstGeom>
          <a:solidFill>
            <a:schemeClr val="lt1"/>
          </a:solidFill>
          <a:ln w="12700" cap="flat" cmpd="sng">
            <a:solidFill>
              <a:srgbClr val="0097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210;p4">
            <a:extLst>
              <a:ext uri="{FF2B5EF4-FFF2-40B4-BE49-F238E27FC236}">
                <a16:creationId xmlns:a16="http://schemas.microsoft.com/office/drawing/2014/main" id="{DF27BAB8-3413-6AFC-C061-FD60C1ADCF5C}"/>
              </a:ext>
            </a:extLst>
          </p:cNvPr>
          <p:cNvSpPr>
            <a:spLocks/>
          </p:cNvSpPr>
          <p:nvPr/>
        </p:nvSpPr>
        <p:spPr>
          <a:xfrm>
            <a:off x="4682853" y="3627913"/>
            <a:ext cx="4260657" cy="255056"/>
          </a:xfrm>
          <a:prstGeom prst="roundRect">
            <a:avLst>
              <a:gd name="adj" fmla="val 16667"/>
            </a:avLst>
          </a:prstGeom>
          <a:solidFill>
            <a:srgbClr val="0097CD"/>
          </a:solidFill>
          <a:ln w="12700">
            <a:solidFill>
              <a:srgbClr val="0097CD"/>
            </a:solidFill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135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°</a:t>
            </a:r>
            <a:r>
              <a:rPr lang="en-US" altLang="ko-KR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05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stimulation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32873F2-E7E2-448E-C2A5-83711A11A2CD}"/>
              </a:ext>
            </a:extLst>
          </p:cNvPr>
          <p:cNvGrpSpPr/>
          <p:nvPr/>
        </p:nvGrpSpPr>
        <p:grpSpPr>
          <a:xfrm rot="5400000">
            <a:off x="1307709" y="4254711"/>
            <a:ext cx="1026959" cy="749035"/>
            <a:chOff x="4728042" y="5105027"/>
            <a:chExt cx="977746" cy="1226633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FE722332-9620-2E17-51AE-91A37B72155D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2" name="원통형 111">
              <a:extLst>
                <a:ext uri="{FF2B5EF4-FFF2-40B4-BE49-F238E27FC236}">
                  <a16:creationId xmlns:a16="http://schemas.microsoft.com/office/drawing/2014/main" id="{D6AD9B71-FDE2-11DE-664A-E60C16280664}"/>
                </a:ext>
              </a:extLst>
            </p:cNvPr>
            <p:cNvSpPr/>
            <p:nvPr/>
          </p:nvSpPr>
          <p:spPr>
            <a:xfrm rot="18009264">
              <a:off x="5085334" y="5243512"/>
              <a:ext cx="270009" cy="88151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</p:grpSp>
      <p:pic>
        <p:nvPicPr>
          <p:cNvPr id="113" name="그림 112">
            <a:extLst>
              <a:ext uri="{FF2B5EF4-FFF2-40B4-BE49-F238E27FC236}">
                <a16:creationId xmlns:a16="http://schemas.microsoft.com/office/drawing/2014/main" id="{D720A347-C0C9-88ED-F276-9150344F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23" y="4066873"/>
            <a:ext cx="861481" cy="1124711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2153488-EAB4-4813-22C7-CA761E6034F0}"/>
              </a:ext>
            </a:extLst>
          </p:cNvPr>
          <p:cNvSpPr/>
          <p:nvPr/>
        </p:nvSpPr>
        <p:spPr>
          <a:xfrm rot="5400000">
            <a:off x="5746097" y="4254711"/>
            <a:ext cx="1026959" cy="749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15" name="원통형 114">
            <a:extLst>
              <a:ext uri="{FF2B5EF4-FFF2-40B4-BE49-F238E27FC236}">
                <a16:creationId xmlns:a16="http://schemas.microsoft.com/office/drawing/2014/main" id="{FD08F64A-7B0A-81AA-88F6-7DEF563645D5}"/>
              </a:ext>
            </a:extLst>
          </p:cNvPr>
          <p:cNvSpPr/>
          <p:nvPr/>
        </p:nvSpPr>
        <p:spPr>
          <a:xfrm rot="8683486">
            <a:off x="6197943" y="4166285"/>
            <a:ext cx="164879" cy="92588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CA3856F4-9DAD-C53F-7B86-1B4C9C106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09" y="4066872"/>
            <a:ext cx="861482" cy="11247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E020D9CF-1088-6C48-C581-B2D8CF0CD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623" y="1998366"/>
            <a:ext cx="855915" cy="1117444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9E9E02E0-8AFF-302A-C840-F5AC14FD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359" y="1994733"/>
            <a:ext cx="861481" cy="1124711"/>
          </a:xfrm>
          <a:prstGeom prst="rect">
            <a:avLst/>
          </a:prstGeom>
        </p:spPr>
      </p:pic>
      <p:graphicFrame>
        <p:nvGraphicFramePr>
          <p:cNvPr id="119" name="표 1113">
            <a:extLst>
              <a:ext uri="{FF2B5EF4-FFF2-40B4-BE49-F238E27FC236}">
                <a16:creationId xmlns:a16="http://schemas.microsoft.com/office/drawing/2014/main" id="{402EFBA3-8738-E860-EA75-29C624121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35496"/>
              </p:ext>
            </p:extLst>
          </p:nvPr>
        </p:nvGraphicFramePr>
        <p:xfrm>
          <a:off x="2080998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E9684A37-382C-1FA9-B814-84F16C60B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71962"/>
              </p:ext>
            </p:extLst>
          </p:nvPr>
        </p:nvGraphicFramePr>
        <p:xfrm>
          <a:off x="3424756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6FC79728-E1D6-11C8-0ED1-5769D4F7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14567"/>
              </p:ext>
            </p:extLst>
          </p:nvPr>
        </p:nvGraphicFramePr>
        <p:xfrm>
          <a:off x="4768514" y="5772020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7A4E454A-9259-A4DD-F562-ECF98D973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52582"/>
              </p:ext>
            </p:extLst>
          </p:nvPr>
        </p:nvGraphicFramePr>
        <p:xfrm>
          <a:off x="6112553" y="5784066"/>
          <a:ext cx="961164" cy="947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388">
                  <a:extLst>
                    <a:ext uri="{9D8B030D-6E8A-4147-A177-3AD203B41FA5}">
                      <a16:colId xmlns:a16="http://schemas.microsoft.com/office/drawing/2014/main" val="2894043768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1610248787"/>
                    </a:ext>
                  </a:extLst>
                </a:gridCol>
                <a:gridCol w="320388">
                  <a:extLst>
                    <a:ext uri="{9D8B030D-6E8A-4147-A177-3AD203B41FA5}">
                      <a16:colId xmlns:a16="http://schemas.microsoft.com/office/drawing/2014/main" val="3417195490"/>
                    </a:ext>
                  </a:extLst>
                </a:gridCol>
              </a:tblGrid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899920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F4B183"/>
                        </a:solidFill>
                      </a:endParaRPr>
                    </a:p>
                  </a:txBody>
                  <a:tcPr marL="77847" marR="77847" marT="38923" marB="38923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662852"/>
                  </a:ext>
                </a:extLst>
              </a:tr>
              <a:tr h="31571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77847" marR="77847" marT="38923" marB="38923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596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361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8329BD-E2E0-751F-EA42-9CCB5C07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16050"/>
            <a:ext cx="1461769" cy="15096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8B85A1-5D25-117B-7DDC-F414DCD0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2" y="2973855"/>
            <a:ext cx="1429057" cy="15455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BE680F-0560-C692-4B1B-1EAC2047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02" y="4567555"/>
            <a:ext cx="1429057" cy="15455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2F9ADD-DAE3-C519-92E2-BBF32E0667BD}"/>
              </a:ext>
            </a:extLst>
          </p:cNvPr>
          <p:cNvSpPr txBox="1"/>
          <p:nvPr/>
        </p:nvSpPr>
        <p:spPr>
          <a:xfrm>
            <a:off x="157826" y="1954323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Static edge stimulation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231E5-4B94-B169-78D0-71BE76865813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0940C-92C9-90BE-B146-0E75F77153BB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2172D5B-5CD7-8238-0C6D-DC897B69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10" y="1329075"/>
            <a:ext cx="1630196" cy="16836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46C06AC-2BE6-1736-BD02-2B0DE8F1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802" y="2925746"/>
            <a:ext cx="1556704" cy="16836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2A50D5-D65B-D1DA-A943-933CC2A3C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02" y="4567555"/>
            <a:ext cx="1556704" cy="168364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F2E08CF-9820-B8A3-F090-E3A53FE80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688" y="1416050"/>
            <a:ext cx="1592739" cy="17226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FBA597D-308F-FAD5-C750-9AA5809BD957}"/>
              </a:ext>
            </a:extLst>
          </p:cNvPr>
          <p:cNvSpPr txBox="1"/>
          <p:nvPr/>
        </p:nvSpPr>
        <p:spPr>
          <a:xfrm>
            <a:off x="6758199" y="324402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first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CDDB180-BCF9-F723-CEDF-52B43B307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063" y="3869363"/>
            <a:ext cx="1556704" cy="18077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3E0371-F1C3-69A8-F44D-919D128095BF}"/>
              </a:ext>
            </a:extLst>
          </p:cNvPr>
          <p:cNvSpPr txBox="1"/>
          <p:nvPr/>
        </p:nvSpPr>
        <p:spPr>
          <a:xfrm>
            <a:off x="6043156" y="5710335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horizontal 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46DF81C-4D6E-85A0-DFE1-2EF101C79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983" y="3869363"/>
            <a:ext cx="1604107" cy="18628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51B9A20-7CB4-0E8A-EF91-9C6980A6E375}"/>
              </a:ext>
            </a:extLst>
          </p:cNvPr>
          <p:cNvSpPr txBox="1"/>
          <p:nvPr/>
        </p:nvSpPr>
        <p:spPr>
          <a:xfrm>
            <a:off x="7660178" y="5722373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</a:t>
            </a:r>
            <a:r>
              <a:rPr lang="en-US" altLang="ko-KR" sz="1000" b="1">
                <a:solidFill>
                  <a:srgbClr val="FF0000"/>
                </a:solidFill>
              </a:rPr>
              <a:t>of vertical </a:t>
            </a:r>
            <a:r>
              <a:rPr lang="en-US" altLang="ko-KR" sz="1000" b="1" dirty="0">
                <a:solidFill>
                  <a:srgbClr val="FF0000"/>
                </a:solidFill>
              </a:rPr>
              <a:t>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14:cNvPr>
              <p14:cNvContentPartPr/>
              <p14:nvPr/>
            </p14:nvContentPartPr>
            <p14:xfrm>
              <a:off x="1517400" y="1444320"/>
              <a:ext cx="1504800" cy="3922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8040" y="1434960"/>
                <a:ext cx="152352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725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edge stimuli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8329BD-E2E0-751F-EA42-9CCB5C07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416050"/>
            <a:ext cx="1461769" cy="15096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8B85A1-5D25-117B-7DDC-F414DCD0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2" y="2973855"/>
            <a:ext cx="1429057" cy="15455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BE680F-0560-C692-4B1B-1EAC2047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02" y="4567555"/>
            <a:ext cx="1429057" cy="15455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2F9ADD-DAE3-C519-92E2-BBF32E0667BD}"/>
              </a:ext>
            </a:extLst>
          </p:cNvPr>
          <p:cNvSpPr txBox="1"/>
          <p:nvPr/>
        </p:nvSpPr>
        <p:spPr>
          <a:xfrm>
            <a:off x="157826" y="1954323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Static edge stimulation</a:t>
            </a:r>
            <a:endParaRPr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231E5-4B94-B169-78D0-71BE76865813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0940C-92C9-90BE-B146-0E75F77153BB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2172D5B-5CD7-8238-0C6D-DC897B694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310" y="1329075"/>
            <a:ext cx="1630196" cy="16836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46C06AC-2BE6-1736-BD02-2B0DE8F18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802" y="2925746"/>
            <a:ext cx="1556704" cy="16836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B2A50D5-D65B-D1DA-A943-933CC2A3C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802" y="4567555"/>
            <a:ext cx="1556704" cy="168364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F2E08CF-9820-B8A3-F090-E3A53FE80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688" y="1416050"/>
            <a:ext cx="1592739" cy="172261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FBA597D-308F-FAD5-C750-9AA5809BD957}"/>
              </a:ext>
            </a:extLst>
          </p:cNvPr>
          <p:cNvSpPr txBox="1"/>
          <p:nvPr/>
        </p:nvSpPr>
        <p:spPr>
          <a:xfrm>
            <a:off x="6758199" y="324402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first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CDDB180-BCF9-F723-CEDF-52B43B307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063" y="3869363"/>
            <a:ext cx="1556704" cy="180778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B3E0371-F1C3-69A8-F44D-919D128095BF}"/>
              </a:ext>
            </a:extLst>
          </p:cNvPr>
          <p:cNvSpPr txBox="1"/>
          <p:nvPr/>
        </p:nvSpPr>
        <p:spPr>
          <a:xfrm>
            <a:off x="6043156" y="5710335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of horizontal 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46DF81C-4D6E-85A0-DFE1-2EF101C79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983" y="3869363"/>
            <a:ext cx="1604107" cy="18628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51B9A20-7CB4-0E8A-EF91-9C6980A6E375}"/>
              </a:ext>
            </a:extLst>
          </p:cNvPr>
          <p:cNvSpPr txBox="1"/>
          <p:nvPr/>
        </p:nvSpPr>
        <p:spPr>
          <a:xfrm>
            <a:off x="7660178" y="5722373"/>
            <a:ext cx="1279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Spike count </a:t>
            </a:r>
            <a:r>
              <a:rPr lang="en-US" altLang="ko-KR" sz="1000" b="1">
                <a:solidFill>
                  <a:srgbClr val="FF0000"/>
                </a:solidFill>
              </a:rPr>
              <a:t>of vertical </a:t>
            </a:r>
            <a:r>
              <a:rPr lang="en-US" altLang="ko-KR" sz="1000" b="1" dirty="0">
                <a:solidFill>
                  <a:srgbClr val="FF0000"/>
                </a:solidFill>
              </a:rPr>
              <a:t>second layer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14:cNvPr>
              <p14:cNvContentPartPr/>
              <p14:nvPr/>
            </p14:nvContentPartPr>
            <p14:xfrm>
              <a:off x="1517400" y="1444320"/>
              <a:ext cx="1504800" cy="3922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E64B54F-2EFE-C3CE-80FF-0411268DE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08040" y="1434960"/>
                <a:ext cx="152352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422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Moving Dot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4DAF0A-BB6B-D338-8876-4E59D20B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1156188"/>
            <a:ext cx="1553656" cy="16045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E8F0EF-AFE5-782F-0FC3-2B56C318693C}"/>
              </a:ext>
            </a:extLst>
          </p:cNvPr>
          <p:cNvSpPr txBox="1"/>
          <p:nvPr/>
        </p:nvSpPr>
        <p:spPr>
          <a:xfrm>
            <a:off x="157826" y="1786990"/>
            <a:ext cx="12797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Moving Dot Stim</a:t>
            </a:r>
            <a:endParaRPr lang="ko-KR" altLang="en-US" sz="1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8A6E01-DAF7-C4A5-523C-2ED58D2F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03" y="2886999"/>
            <a:ext cx="1483615" cy="16045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B634BD0-FDE4-7987-F570-B88149F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03" y="4617810"/>
            <a:ext cx="1483615" cy="16045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279F0F3-D20F-0AF6-758F-40050679254F}"/>
              </a:ext>
            </a:extLst>
          </p:cNvPr>
          <p:cNvSpPr txBox="1"/>
          <p:nvPr/>
        </p:nvSpPr>
        <p:spPr>
          <a:xfrm>
            <a:off x="157826" y="3443076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Input current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24824-1E9F-091B-6E97-3AE7FB274132}"/>
              </a:ext>
            </a:extLst>
          </p:cNvPr>
          <p:cNvSpPr txBox="1"/>
          <p:nvPr/>
        </p:nvSpPr>
        <p:spPr>
          <a:xfrm>
            <a:off x="157826" y="5099162"/>
            <a:ext cx="12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Spike frequency</a:t>
            </a:r>
            <a:br>
              <a:rPr lang="en-US" altLang="ko-KR" sz="1000" b="1" dirty="0"/>
            </a:br>
            <a:r>
              <a:rPr lang="en-US" altLang="ko-KR" sz="1000" b="1" dirty="0"/>
              <a:t>of first layer</a:t>
            </a:r>
            <a:endParaRPr lang="ko-KR" altLang="en-US" sz="10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6CB4257-1860-B789-E4DE-6382C9BA4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10" y="1156188"/>
            <a:ext cx="1553658" cy="160459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E3820F4-9DA5-F03F-0CBD-B9A489CDB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831" y="2873551"/>
            <a:ext cx="1483616" cy="160459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C462C6B-DF0F-9B21-BC6A-97368AE3EB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831" y="4617808"/>
            <a:ext cx="1483616" cy="160459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619BAE5-D675-A328-6417-68D73CECA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097" y="1156188"/>
            <a:ext cx="1553658" cy="160459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8D36F80-1256-3ABC-C709-85E487847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2118" y="2873551"/>
            <a:ext cx="1483616" cy="160459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CDF2EAE-6C3F-0AF0-AC28-93B1507B9A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2118" y="4617808"/>
            <a:ext cx="1483616" cy="16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0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2220493" cy="286010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Stimulation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F98257-0356-7FF6-2ECD-0465DCAE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654" y="2728315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A5025-DC6E-C455-ACCD-D2558439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64037" y="2854033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006789-72CC-69E6-A73C-C7EDE34911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868420" y="2979751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7748C8-270F-EF6A-3C18-28A4B9AA56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72803" y="3105469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D8D5E4-F69E-1924-C072-6EB54D8D9B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1077186" y="3231187"/>
            <a:ext cx="977746" cy="1252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3F829C-7C6C-330E-4323-804605DBB124}"/>
              </a:ext>
            </a:extLst>
          </p:cNvPr>
          <p:cNvCxnSpPr>
            <a:cxnSpLocks/>
          </p:cNvCxnSpPr>
          <p:nvPr/>
        </p:nvCxnSpPr>
        <p:spPr>
          <a:xfrm flipV="1">
            <a:off x="657523" y="2341325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6D9A27-FD72-2E9A-BED1-93EEA0744791}"/>
              </a:ext>
            </a:extLst>
          </p:cNvPr>
          <p:cNvCxnSpPr>
            <a:cxnSpLocks/>
          </p:cNvCxnSpPr>
          <p:nvPr/>
        </p:nvCxnSpPr>
        <p:spPr>
          <a:xfrm>
            <a:off x="643404" y="3980846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127447-4269-8E7D-DC1C-21DE8A711B05}"/>
              </a:ext>
            </a:extLst>
          </p:cNvPr>
          <p:cNvCxnSpPr>
            <a:cxnSpLocks/>
          </p:cNvCxnSpPr>
          <p:nvPr/>
        </p:nvCxnSpPr>
        <p:spPr>
          <a:xfrm>
            <a:off x="650463" y="3980846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262014-95FB-2DC6-749E-4DEE335DF200}"/>
              </a:ext>
            </a:extLst>
          </p:cNvPr>
          <p:cNvSpPr txBox="1"/>
          <p:nvPr/>
        </p:nvSpPr>
        <p:spPr>
          <a:xfrm>
            <a:off x="-166025" y="4607571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8199F0-5A8F-B3A2-4DB0-5631277E7F49}"/>
              </a:ext>
            </a:extLst>
          </p:cNvPr>
          <p:cNvSpPr/>
          <p:nvPr/>
        </p:nvSpPr>
        <p:spPr>
          <a:xfrm>
            <a:off x="829542" y="5107488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AB9CCC7-EDD0-F2B8-FE6F-DB7B1AFDB303}"/>
              </a:ext>
            </a:extLst>
          </p:cNvPr>
          <p:cNvSpPr/>
          <p:nvPr/>
        </p:nvSpPr>
        <p:spPr>
          <a:xfrm>
            <a:off x="886579" y="5177439"/>
            <a:ext cx="265213" cy="278673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7A6C44-D48A-42A3-1080-53B3E9A11D11}"/>
              </a:ext>
            </a:extLst>
          </p:cNvPr>
          <p:cNvSpPr/>
          <p:nvPr/>
        </p:nvSpPr>
        <p:spPr>
          <a:xfrm>
            <a:off x="1465227" y="5986624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20538B1-D7CD-FB30-4FAA-5B1ED5DDE114}"/>
              </a:ext>
            </a:extLst>
          </p:cNvPr>
          <p:cNvCxnSpPr>
            <a:cxnSpLocks/>
          </p:cNvCxnSpPr>
          <p:nvPr/>
        </p:nvCxnSpPr>
        <p:spPr>
          <a:xfrm>
            <a:off x="1176800" y="5479721"/>
            <a:ext cx="315934" cy="477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D0818FB-1787-7EC9-352E-2754B3523C6F}"/>
              </a:ext>
            </a:extLst>
          </p:cNvPr>
          <p:cNvCxnSpPr>
            <a:cxnSpLocks/>
          </p:cNvCxnSpPr>
          <p:nvPr/>
        </p:nvCxnSpPr>
        <p:spPr>
          <a:xfrm flipV="1">
            <a:off x="3683467" y="2330773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E57D5A-B676-CEC6-7D9E-AC70C14D8F0B}"/>
              </a:ext>
            </a:extLst>
          </p:cNvPr>
          <p:cNvCxnSpPr>
            <a:cxnSpLocks/>
          </p:cNvCxnSpPr>
          <p:nvPr/>
        </p:nvCxnSpPr>
        <p:spPr>
          <a:xfrm>
            <a:off x="3669348" y="3970294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52764E-17C9-244A-650A-A1FC6DE4E0E8}"/>
              </a:ext>
            </a:extLst>
          </p:cNvPr>
          <p:cNvCxnSpPr>
            <a:cxnSpLocks/>
          </p:cNvCxnSpPr>
          <p:nvPr/>
        </p:nvCxnSpPr>
        <p:spPr>
          <a:xfrm>
            <a:off x="3676407" y="3970294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137FBAF-3E48-BDFA-6B28-7F776A415C00}"/>
              </a:ext>
            </a:extLst>
          </p:cNvPr>
          <p:cNvSpPr txBox="1"/>
          <p:nvPr/>
        </p:nvSpPr>
        <p:spPr>
          <a:xfrm>
            <a:off x="2859919" y="459701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3FBE649-526D-5786-7903-21BE550F5D72}"/>
              </a:ext>
            </a:extLst>
          </p:cNvPr>
          <p:cNvCxnSpPr>
            <a:cxnSpLocks/>
          </p:cNvCxnSpPr>
          <p:nvPr/>
        </p:nvCxnSpPr>
        <p:spPr>
          <a:xfrm flipV="1">
            <a:off x="6757982" y="2333163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BEAD9CB-43C4-8CFF-55DB-B76E1B25BE2E}"/>
              </a:ext>
            </a:extLst>
          </p:cNvPr>
          <p:cNvCxnSpPr>
            <a:cxnSpLocks/>
          </p:cNvCxnSpPr>
          <p:nvPr/>
        </p:nvCxnSpPr>
        <p:spPr>
          <a:xfrm>
            <a:off x="6743863" y="3972684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68D84DE-F9DA-0B11-4E44-ED60DE63F11F}"/>
              </a:ext>
            </a:extLst>
          </p:cNvPr>
          <p:cNvCxnSpPr>
            <a:cxnSpLocks/>
          </p:cNvCxnSpPr>
          <p:nvPr/>
        </p:nvCxnSpPr>
        <p:spPr>
          <a:xfrm>
            <a:off x="6750922" y="3972684"/>
            <a:ext cx="700286" cy="820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8E7A6D-E66E-E999-1DCF-034F03C4B9FD}"/>
              </a:ext>
            </a:extLst>
          </p:cNvPr>
          <p:cNvSpPr txBox="1"/>
          <p:nvPr/>
        </p:nvSpPr>
        <p:spPr>
          <a:xfrm>
            <a:off x="5934434" y="459940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88381F-5B4F-2718-85FC-4EF5DA11E46D}"/>
              </a:ext>
            </a:extLst>
          </p:cNvPr>
          <p:cNvSpPr/>
          <p:nvPr/>
        </p:nvSpPr>
        <p:spPr>
          <a:xfrm>
            <a:off x="3178661" y="5102639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통형 38">
            <a:extLst>
              <a:ext uri="{FF2B5EF4-FFF2-40B4-BE49-F238E27FC236}">
                <a16:creationId xmlns:a16="http://schemas.microsoft.com/office/drawing/2014/main" id="{D2CC6738-5732-926F-AC93-4B4891B58060}"/>
              </a:ext>
            </a:extLst>
          </p:cNvPr>
          <p:cNvSpPr/>
          <p:nvPr/>
        </p:nvSpPr>
        <p:spPr>
          <a:xfrm>
            <a:off x="3264116" y="5222403"/>
            <a:ext cx="136281" cy="1025082"/>
          </a:xfrm>
          <a:prstGeom prst="can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통형 39">
            <a:extLst>
              <a:ext uri="{FF2B5EF4-FFF2-40B4-BE49-F238E27FC236}">
                <a16:creationId xmlns:a16="http://schemas.microsoft.com/office/drawing/2014/main" id="{BEE7BB01-B0DB-8CD5-F0CB-61CFCFDCCF19}"/>
              </a:ext>
            </a:extLst>
          </p:cNvPr>
          <p:cNvSpPr/>
          <p:nvPr/>
        </p:nvSpPr>
        <p:spPr>
          <a:xfrm>
            <a:off x="3935262" y="5222403"/>
            <a:ext cx="136281" cy="102508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877F511-DC94-882F-E1F9-697CEDCE4CD1}"/>
              </a:ext>
            </a:extLst>
          </p:cNvPr>
          <p:cNvCxnSpPr>
            <a:cxnSpLocks/>
          </p:cNvCxnSpPr>
          <p:nvPr/>
        </p:nvCxnSpPr>
        <p:spPr>
          <a:xfrm>
            <a:off x="3467516" y="5713311"/>
            <a:ext cx="394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8B5D1AC-9B1B-E81A-6654-EF4D5A197806}"/>
              </a:ext>
            </a:extLst>
          </p:cNvPr>
          <p:cNvGrpSpPr/>
          <p:nvPr/>
        </p:nvGrpSpPr>
        <p:grpSpPr>
          <a:xfrm rot="5400000">
            <a:off x="4588318" y="5227081"/>
            <a:ext cx="1226634" cy="977747"/>
            <a:chOff x="4728042" y="5105027"/>
            <a:chExt cx="977746" cy="122663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010CB8-1AD9-C5E2-F937-672188A4B9E2}"/>
                </a:ext>
              </a:extLst>
            </p:cNvPr>
            <p:cNvSpPr/>
            <p:nvPr/>
          </p:nvSpPr>
          <p:spPr>
            <a:xfrm>
              <a:off x="4728042" y="5105027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통형 44">
              <a:extLst>
                <a:ext uri="{FF2B5EF4-FFF2-40B4-BE49-F238E27FC236}">
                  <a16:creationId xmlns:a16="http://schemas.microsoft.com/office/drawing/2014/main" id="{A6011789-C118-B2A0-3D3B-688FC57569F2}"/>
                </a:ext>
              </a:extLst>
            </p:cNvPr>
            <p:cNvSpPr/>
            <p:nvPr/>
          </p:nvSpPr>
          <p:spPr>
            <a:xfrm>
              <a:off x="4813497" y="5224791"/>
              <a:ext cx="136281" cy="1025082"/>
            </a:xfrm>
            <a:prstGeom prst="can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통형 45">
              <a:extLst>
                <a:ext uri="{FF2B5EF4-FFF2-40B4-BE49-F238E27FC236}">
                  <a16:creationId xmlns:a16="http://schemas.microsoft.com/office/drawing/2014/main" id="{A44F17AC-C6FC-1ADE-A0D1-0B4AB42513AD}"/>
                </a:ext>
              </a:extLst>
            </p:cNvPr>
            <p:cNvSpPr/>
            <p:nvPr/>
          </p:nvSpPr>
          <p:spPr>
            <a:xfrm>
              <a:off x="5484643" y="5224791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1CD2152-2F55-D9D4-52D0-DF178231BC04}"/>
                </a:ext>
              </a:extLst>
            </p:cNvPr>
            <p:cNvCxnSpPr>
              <a:cxnSpLocks/>
            </p:cNvCxnSpPr>
            <p:nvPr/>
          </p:nvCxnSpPr>
          <p:spPr>
            <a:xfrm>
              <a:off x="5016897" y="5715699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BC19BDA-E8DC-226F-147D-D9037F373FBE}"/>
              </a:ext>
            </a:extLst>
          </p:cNvPr>
          <p:cNvSpPr txBox="1"/>
          <p:nvPr/>
        </p:nvSpPr>
        <p:spPr>
          <a:xfrm>
            <a:off x="528629" y="196789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Moving Dot Stim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E474F-6FCC-71CC-2A06-0EABA3391C4E}"/>
              </a:ext>
            </a:extLst>
          </p:cNvPr>
          <p:cNvSpPr txBox="1"/>
          <p:nvPr/>
        </p:nvSpPr>
        <p:spPr>
          <a:xfrm>
            <a:off x="3569919" y="196550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Moving Edge Stim</a:t>
            </a:r>
            <a:endParaRPr lang="ko-KR" altLang="en-US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80572C-F52A-EFD4-4B2F-3FC7F731EFEA}"/>
              </a:ext>
            </a:extLst>
          </p:cNvPr>
          <p:cNvSpPr/>
          <p:nvPr/>
        </p:nvSpPr>
        <p:spPr>
          <a:xfrm>
            <a:off x="6332888" y="5110144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4C0E314-FB01-4EC4-7137-DA54AF427E73}"/>
              </a:ext>
            </a:extLst>
          </p:cNvPr>
          <p:cNvSpPr/>
          <p:nvPr/>
        </p:nvSpPr>
        <p:spPr>
          <a:xfrm>
            <a:off x="6689154" y="5597997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6AF2CC1-AB71-84F6-5CB6-273F2742CEE0}"/>
              </a:ext>
            </a:extLst>
          </p:cNvPr>
          <p:cNvSpPr/>
          <p:nvPr/>
        </p:nvSpPr>
        <p:spPr>
          <a:xfrm>
            <a:off x="7719712" y="5105029"/>
            <a:ext cx="977746" cy="12266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A46D14A-27BA-4AB6-A415-3245A66B5DF6}"/>
              </a:ext>
            </a:extLst>
          </p:cNvPr>
          <p:cNvSpPr/>
          <p:nvPr/>
        </p:nvSpPr>
        <p:spPr>
          <a:xfrm>
            <a:off x="8062036" y="5569932"/>
            <a:ext cx="265213" cy="278673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solidFill>
              <a:schemeClr val="accent2">
                <a:shade val="50000"/>
                <a:alpha val="32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002BCF7-9F55-238F-95B3-5FF3C2DD114B}"/>
              </a:ext>
            </a:extLst>
          </p:cNvPr>
          <p:cNvSpPr/>
          <p:nvPr/>
        </p:nvSpPr>
        <p:spPr>
          <a:xfrm>
            <a:off x="8075978" y="6177404"/>
            <a:ext cx="265213" cy="2786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6C2A063-0098-DF75-AF41-D5CDC820E8B4}"/>
              </a:ext>
            </a:extLst>
          </p:cNvPr>
          <p:cNvCxnSpPr>
            <a:cxnSpLocks/>
          </p:cNvCxnSpPr>
          <p:nvPr/>
        </p:nvCxnSpPr>
        <p:spPr>
          <a:xfrm>
            <a:off x="8195851" y="5887535"/>
            <a:ext cx="0" cy="401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순서도: 추출 59">
            <a:extLst>
              <a:ext uri="{FF2B5EF4-FFF2-40B4-BE49-F238E27FC236}">
                <a16:creationId xmlns:a16="http://schemas.microsoft.com/office/drawing/2014/main" id="{F167185F-293E-2895-3735-B9D5B3756A9D}"/>
              </a:ext>
            </a:extLst>
          </p:cNvPr>
          <p:cNvSpPr/>
          <p:nvPr/>
        </p:nvSpPr>
        <p:spPr>
          <a:xfrm rot="5400000">
            <a:off x="7253669" y="5594971"/>
            <a:ext cx="549792" cy="228597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38697924-C756-5A37-5EBE-A1F17367ACBC}"/>
              </a:ext>
            </a:extLst>
          </p:cNvPr>
          <p:cNvSpPr txBox="1"/>
          <p:nvPr/>
        </p:nvSpPr>
        <p:spPr>
          <a:xfrm>
            <a:off x="6689154" y="1967893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Falling Stim</a:t>
            </a:r>
            <a:endParaRPr lang="ko-KR" altLang="en-US" b="1" dirty="0"/>
          </a:p>
        </p:txBody>
      </p:sp>
      <p:pic>
        <p:nvPicPr>
          <p:cNvPr id="1038" name="그림 1037">
            <a:extLst>
              <a:ext uri="{FF2B5EF4-FFF2-40B4-BE49-F238E27FC236}">
                <a16:creationId xmlns:a16="http://schemas.microsoft.com/office/drawing/2014/main" id="{E2048203-BD59-9028-4BF6-51E612A746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5483" y="2702254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5064A0B2-78AD-EF98-1CE9-204D100414F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6902228" y="2848737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54" name="그림 1053">
            <a:extLst>
              <a:ext uri="{FF2B5EF4-FFF2-40B4-BE49-F238E27FC236}">
                <a16:creationId xmlns:a16="http://schemas.microsoft.com/office/drawing/2014/main" id="{EE69EE81-E368-83D5-6447-34DB48C4C2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7028973" y="2995220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57" name="그림 1056">
            <a:extLst>
              <a:ext uri="{FF2B5EF4-FFF2-40B4-BE49-F238E27FC236}">
                <a16:creationId xmlns:a16="http://schemas.microsoft.com/office/drawing/2014/main" id="{84A60653-1588-E965-284C-AAECCC15B2A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7155718" y="3141703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60" name="그림 1059">
            <a:extLst>
              <a:ext uri="{FF2B5EF4-FFF2-40B4-BE49-F238E27FC236}">
                <a16:creationId xmlns:a16="http://schemas.microsoft.com/office/drawing/2014/main" id="{E0ED631C-F613-9A68-6BF1-19DA26DB1BD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7282462" y="3288187"/>
            <a:ext cx="990545" cy="12687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78" name="그림 1077">
            <a:extLst>
              <a:ext uri="{FF2B5EF4-FFF2-40B4-BE49-F238E27FC236}">
                <a16:creationId xmlns:a16="http://schemas.microsoft.com/office/drawing/2014/main" id="{625796A9-2070-7F14-3A8A-DD823A908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0157" y="268729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0" name="그림 1079">
            <a:extLst>
              <a:ext uri="{FF2B5EF4-FFF2-40B4-BE49-F238E27FC236}">
                <a16:creationId xmlns:a16="http://schemas.microsoft.com/office/drawing/2014/main" id="{BB927FC0-BB62-CA67-5FC8-EE07A020812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3823311" y="2831300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2" name="그림 1081">
            <a:extLst>
              <a:ext uri="{FF2B5EF4-FFF2-40B4-BE49-F238E27FC236}">
                <a16:creationId xmlns:a16="http://schemas.microsoft.com/office/drawing/2014/main" id="{04D36599-CE0F-D85D-A967-9C1A35956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3946465" y="297530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4" name="그림 1083">
            <a:extLst>
              <a:ext uri="{FF2B5EF4-FFF2-40B4-BE49-F238E27FC236}">
                <a16:creationId xmlns:a16="http://schemas.microsoft.com/office/drawing/2014/main" id="{06AB646A-9877-9261-7925-CEE0AECE0262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>
            <a:off x="4069619" y="3119310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1086" name="그림 1085">
            <a:extLst>
              <a:ext uri="{FF2B5EF4-FFF2-40B4-BE49-F238E27FC236}">
                <a16:creationId xmlns:a16="http://schemas.microsoft.com/office/drawing/2014/main" id="{84B27DEF-3C81-DA6A-34E1-2B8832A93DE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4192774" y="3263315"/>
            <a:ext cx="985234" cy="12619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E76A8C2E-91CF-2313-C7E1-8F5612E427B6}"/>
              </a:ext>
            </a:extLst>
          </p:cNvPr>
          <p:cNvSpPr/>
          <p:nvPr/>
        </p:nvSpPr>
        <p:spPr>
          <a:xfrm>
            <a:off x="3082445" y="909157"/>
            <a:ext cx="1206392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2048" name="직사각형 2047">
            <a:extLst>
              <a:ext uri="{FF2B5EF4-FFF2-40B4-BE49-F238E27FC236}">
                <a16:creationId xmlns:a16="http://schemas.microsoft.com/office/drawing/2014/main" id="{1ED6243D-1914-F29C-14C4-503309FC702A}"/>
              </a:ext>
            </a:extLst>
          </p:cNvPr>
          <p:cNvSpPr/>
          <p:nvPr/>
        </p:nvSpPr>
        <p:spPr>
          <a:xfrm>
            <a:off x="4808545" y="909157"/>
            <a:ext cx="1251941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Down Sampling</a:t>
            </a:r>
          </a:p>
        </p:txBody>
      </p:sp>
      <p:cxnSp>
        <p:nvCxnSpPr>
          <p:cNvPr id="2049" name="직선 화살표 연결선 2048">
            <a:extLst>
              <a:ext uri="{FF2B5EF4-FFF2-40B4-BE49-F238E27FC236}">
                <a16:creationId xmlns:a16="http://schemas.microsoft.com/office/drawing/2014/main" id="{0C6E9AB3-AF0A-BEBF-DCAE-4CBFEFE25C3B}"/>
              </a:ext>
            </a:extLst>
          </p:cNvPr>
          <p:cNvCxnSpPr>
            <a:cxnSpLocks/>
            <a:stCxn id="1087" idx="3"/>
            <a:endCxn id="2048" idx="1"/>
          </p:cNvCxnSpPr>
          <p:nvPr/>
        </p:nvCxnSpPr>
        <p:spPr>
          <a:xfrm>
            <a:off x="4288837" y="1083247"/>
            <a:ext cx="519708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51" name="TextBox 2050">
            <a:extLst>
              <a:ext uri="{FF2B5EF4-FFF2-40B4-BE49-F238E27FC236}">
                <a16:creationId xmlns:a16="http://schemas.microsoft.com/office/drawing/2014/main" id="{FB8F72FA-4309-81A6-BE9C-EB565A8DFE25}"/>
              </a:ext>
            </a:extLst>
          </p:cNvPr>
          <p:cNvSpPr txBox="1"/>
          <p:nvPr/>
        </p:nvSpPr>
        <p:spPr>
          <a:xfrm>
            <a:off x="3082445" y="1292551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640 * 480</a:t>
            </a:r>
            <a:endParaRPr lang="ko-KR" altLang="en-US" sz="1100" dirty="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AAC5A29D-DB7A-5078-1BBC-9843850C68AB}"/>
              </a:ext>
            </a:extLst>
          </p:cNvPr>
          <p:cNvSpPr txBox="1"/>
          <p:nvPr/>
        </p:nvSpPr>
        <p:spPr>
          <a:xfrm>
            <a:off x="4808545" y="1265313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 * 48</a:t>
            </a:r>
            <a:endParaRPr lang="ko-KR" altLang="en-US" sz="1100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D88DD0A-AE62-2AA7-80F6-2F2418B8E9A8}"/>
              </a:ext>
            </a:extLst>
          </p:cNvPr>
          <p:cNvSpPr txBox="1"/>
          <p:nvPr/>
        </p:nvSpPr>
        <p:spPr>
          <a:xfrm>
            <a:off x="4326108" y="814055"/>
            <a:ext cx="603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/ 10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537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91A86-DE97-CB70-3744-F1B14A1DCCC8}"/>
              </a:ext>
            </a:extLst>
          </p:cNvPr>
          <p:cNvSpPr txBox="1"/>
          <p:nvPr/>
        </p:nvSpPr>
        <p:spPr>
          <a:xfrm>
            <a:off x="1712302" y="6278938"/>
            <a:ext cx="5719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Söhne"/>
              </a:rPr>
              <a:t>Spiking Neural Network Architecture for Tactile Sensing and Perception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DIGIT">
            <a:extLst>
              <a:ext uri="{FF2B5EF4-FFF2-40B4-BE49-F238E27FC236}">
                <a16:creationId xmlns:a16="http://schemas.microsoft.com/office/drawing/2014/main" id="{B88136DF-9985-6262-B094-0F24391A2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9" r="7688"/>
          <a:stretch/>
        </p:blipFill>
        <p:spPr bwMode="auto">
          <a:xfrm>
            <a:off x="190608" y="1235384"/>
            <a:ext cx="1327151" cy="131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EAF4F-2265-426A-C002-72C59849BB25}"/>
              </a:ext>
            </a:extLst>
          </p:cNvPr>
          <p:cNvSpPr txBox="1"/>
          <p:nvPr/>
        </p:nvSpPr>
        <p:spPr>
          <a:xfrm>
            <a:off x="1650333" y="1211021"/>
            <a:ext cx="2482850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Robot arm: UR3</a:t>
            </a:r>
          </a:p>
          <a:p>
            <a:r>
              <a:rPr lang="en-US" altLang="ko-KR" sz="1100" dirty="0"/>
              <a:t>Gripper: </a:t>
            </a:r>
            <a:r>
              <a:rPr lang="en-US" altLang="ko-KR" sz="1100" dirty="0" err="1"/>
              <a:t>Robotiq</a:t>
            </a:r>
            <a:r>
              <a:rPr lang="en-US" altLang="ko-KR" sz="1100" dirty="0"/>
              <a:t> 2f-85</a:t>
            </a:r>
          </a:p>
          <a:p>
            <a:r>
              <a:rPr lang="en-US" altLang="ko-KR" sz="1100" dirty="0"/>
              <a:t>Tactile sensor: </a:t>
            </a:r>
            <a:r>
              <a:rPr lang="en-US" altLang="ko-KR" sz="1100" dirty="0" err="1"/>
              <a:t>GelSight</a:t>
            </a:r>
            <a:r>
              <a:rPr lang="en-US" altLang="ko-KR" sz="1100" dirty="0"/>
              <a:t> Digit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Sensing field [mm]: 19 x 16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Image resolution: 640 x 480</a:t>
            </a:r>
          </a:p>
          <a:p>
            <a:pPr marL="285750" indent="-285750">
              <a:buFontTx/>
              <a:buChar char="-"/>
            </a:pPr>
            <a:r>
              <a:rPr lang="en-US" altLang="ko-KR" sz="1050" dirty="0"/>
              <a:t>Image FPS: 60</a:t>
            </a:r>
            <a:endParaRPr lang="ko-KR" altLang="en-US" sz="1050" dirty="0"/>
          </a:p>
        </p:txBody>
      </p:sp>
      <p:pic>
        <p:nvPicPr>
          <p:cNvPr id="1030" name="Picture 6" descr="DIGIT Tactile Sensor - GelSight">
            <a:extLst>
              <a:ext uri="{FF2B5EF4-FFF2-40B4-BE49-F238E27FC236}">
                <a16:creationId xmlns:a16="http://schemas.microsoft.com/office/drawing/2014/main" id="{A14849AB-46B5-E696-3A23-47076926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2" y="2671497"/>
            <a:ext cx="1327151" cy="132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3093721" y="3438556"/>
            <a:ext cx="393700" cy="1390650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2781364" y="291156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2781364" y="5133987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3500166" y="4712869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6A5F9B4D-250E-E84D-ACE8-03EBF8672571}"/>
              </a:ext>
            </a:extLst>
          </p:cNvPr>
          <p:cNvSpPr/>
          <p:nvPr/>
        </p:nvSpPr>
        <p:spPr>
          <a:xfrm>
            <a:off x="105072" y="3966934"/>
            <a:ext cx="1206392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 Signal</a:t>
            </a: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C2694B20-FCE1-A35C-0696-862C9A09A73A}"/>
              </a:ext>
            </a:extLst>
          </p:cNvPr>
          <p:cNvSpPr/>
          <p:nvPr/>
        </p:nvSpPr>
        <p:spPr>
          <a:xfrm>
            <a:off x="1831172" y="3966934"/>
            <a:ext cx="1251941" cy="34817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Down Sampling</a:t>
            </a:r>
          </a:p>
        </p:txBody>
      </p:sp>
      <p:cxnSp>
        <p:nvCxnSpPr>
          <p:cNvPr id="1035" name="직선 화살표 연결선 1034">
            <a:extLst>
              <a:ext uri="{FF2B5EF4-FFF2-40B4-BE49-F238E27FC236}">
                <a16:creationId xmlns:a16="http://schemas.microsoft.com/office/drawing/2014/main" id="{38DAA95F-6F4F-25E0-EA58-7720C068CCFE}"/>
              </a:ext>
            </a:extLst>
          </p:cNvPr>
          <p:cNvCxnSpPr>
            <a:cxnSpLocks/>
            <a:stCxn id="1032" idx="3"/>
            <a:endCxn id="1033" idx="1"/>
          </p:cNvCxnSpPr>
          <p:nvPr/>
        </p:nvCxnSpPr>
        <p:spPr>
          <a:xfrm>
            <a:off x="1311464" y="4141024"/>
            <a:ext cx="519708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3500166" y="327304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E50A2BA-F887-D72C-A41D-D381A75E3ACE}"/>
              </a:ext>
            </a:extLst>
          </p:cNvPr>
          <p:cNvSpPr txBox="1"/>
          <p:nvPr/>
        </p:nvSpPr>
        <p:spPr>
          <a:xfrm>
            <a:off x="105072" y="4350328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640 * 480</a:t>
            </a:r>
            <a:endParaRPr lang="ko-KR" altLang="en-US" sz="1100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807C8D2-F520-4C02-6000-C6A775CD78BC}"/>
              </a:ext>
            </a:extLst>
          </p:cNvPr>
          <p:cNvSpPr txBox="1"/>
          <p:nvPr/>
        </p:nvSpPr>
        <p:spPr>
          <a:xfrm>
            <a:off x="1831172" y="4323090"/>
            <a:ext cx="1206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60 Hz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64 * 48</a:t>
            </a:r>
            <a:endParaRPr lang="ko-KR" altLang="en-US" sz="110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11A9A7C-9758-D982-6006-DAC4828C8E0D}"/>
              </a:ext>
            </a:extLst>
          </p:cNvPr>
          <p:cNvSpPr txBox="1"/>
          <p:nvPr/>
        </p:nvSpPr>
        <p:spPr>
          <a:xfrm>
            <a:off x="1348735" y="3871832"/>
            <a:ext cx="6031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/ 10</a:t>
            </a:r>
            <a:endParaRPr lang="ko-KR" altLang="en-US" sz="1100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3495890" y="3684453"/>
            <a:ext cx="14225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70 afferents</a:t>
            </a:r>
            <a:endParaRPr lang="ko-KR" altLang="en-US" sz="11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3495890" y="5146285"/>
            <a:ext cx="14225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54 afferents</a:t>
            </a:r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5727766" y="2802471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5727766" y="395530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5727766" y="514628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graphicFrame>
        <p:nvGraphicFramePr>
          <p:cNvPr id="1049" name="표 1049">
            <a:extLst>
              <a:ext uri="{FF2B5EF4-FFF2-40B4-BE49-F238E27FC236}">
                <a16:creationId xmlns:a16="http://schemas.microsoft.com/office/drawing/2014/main" id="{EC68E624-05BC-B032-E12B-6F6A1EB9792B}"/>
              </a:ext>
            </a:extLst>
          </p:cNvPr>
          <p:cNvGraphicFramePr>
            <a:graphicFrameLocks noGrp="1"/>
          </p:cNvGraphicFramePr>
          <p:nvPr/>
        </p:nvGraphicFramePr>
        <p:xfrm>
          <a:off x="7840866" y="2471256"/>
          <a:ext cx="700698" cy="91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34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35034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-2.5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050" name="표 1050">
            <a:extLst>
              <a:ext uri="{FF2B5EF4-FFF2-40B4-BE49-F238E27FC236}">
                <a16:creationId xmlns:a16="http://schemas.microsoft.com/office/drawing/2014/main" id="{363B9FE4-E8D4-114C-CBE6-D0B8A135CDAB}"/>
              </a:ext>
            </a:extLst>
          </p:cNvPr>
          <p:cNvGraphicFramePr>
            <a:graphicFrameLocks noGrp="1"/>
          </p:cNvGraphicFramePr>
          <p:nvPr/>
        </p:nvGraphicFramePr>
        <p:xfrm>
          <a:off x="7280340" y="3927724"/>
          <a:ext cx="182175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0">
                  <a:extLst>
                    <a:ext uri="{9D8B030D-6E8A-4147-A177-3AD203B41FA5}">
                      <a16:colId xmlns:a16="http://schemas.microsoft.com/office/drawing/2014/main" val="4049502411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4003545854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215538662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743249088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712677058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313693"/>
                  </a:ext>
                </a:extLst>
              </a:tr>
              <a:tr h="19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-2.5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87360"/>
                  </a:ext>
                </a:extLst>
              </a:tr>
            </a:tbl>
          </a:graphicData>
        </a:graphic>
      </p:graphicFrame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A0D40C7C-7354-07D1-A77F-40F6C8A9E550}"/>
              </a:ext>
            </a:extLst>
          </p:cNvPr>
          <p:cNvCxnSpPr>
            <a:stCxn id="1036" idx="3"/>
            <a:endCxn id="1046" idx="1"/>
          </p:cNvCxnSpPr>
          <p:nvPr/>
        </p:nvCxnSpPr>
        <p:spPr>
          <a:xfrm flipV="1">
            <a:off x="4914156" y="2973013"/>
            <a:ext cx="813610" cy="470576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ACC4C577-5AFC-DBB9-DDF1-764681E49F05}"/>
              </a:ext>
            </a:extLst>
          </p:cNvPr>
          <p:cNvCxnSpPr>
            <a:cxnSpLocks/>
            <a:stCxn id="1036" idx="3"/>
            <a:endCxn id="1047" idx="1"/>
          </p:cNvCxnSpPr>
          <p:nvPr/>
        </p:nvCxnSpPr>
        <p:spPr>
          <a:xfrm>
            <a:off x="4914156" y="3443589"/>
            <a:ext cx="813610" cy="682256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6" name="직선 화살표 연결선 1055">
            <a:extLst>
              <a:ext uri="{FF2B5EF4-FFF2-40B4-BE49-F238E27FC236}">
                <a16:creationId xmlns:a16="http://schemas.microsoft.com/office/drawing/2014/main" id="{F5A81949-A492-5733-3177-1383DD152C3F}"/>
              </a:ext>
            </a:extLst>
          </p:cNvPr>
          <p:cNvCxnSpPr>
            <a:cxnSpLocks/>
            <a:stCxn id="1036" idx="3"/>
            <a:endCxn id="1048" idx="1"/>
          </p:cNvCxnSpPr>
          <p:nvPr/>
        </p:nvCxnSpPr>
        <p:spPr>
          <a:xfrm>
            <a:off x="4914156" y="3443589"/>
            <a:ext cx="813610" cy="1873238"/>
          </a:xfrm>
          <a:prstGeom prst="straightConnector1">
            <a:avLst/>
          </a:prstGeom>
          <a:ln w="1270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B5AC7B2B-6473-B6D2-4BFA-C8D62840E552}"/>
              </a:ext>
            </a:extLst>
          </p:cNvPr>
          <p:cNvCxnSpPr>
            <a:cxnSpLocks/>
            <a:stCxn id="1031" idx="3"/>
            <a:endCxn id="1047" idx="1"/>
          </p:cNvCxnSpPr>
          <p:nvPr/>
        </p:nvCxnSpPr>
        <p:spPr>
          <a:xfrm flipV="1">
            <a:off x="4914156" y="4125845"/>
            <a:ext cx="813610" cy="757566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65" name="직선 화살표 연결선 1064">
            <a:extLst>
              <a:ext uri="{FF2B5EF4-FFF2-40B4-BE49-F238E27FC236}">
                <a16:creationId xmlns:a16="http://schemas.microsoft.com/office/drawing/2014/main" id="{8C93BA2F-7A30-60E7-61A0-E4C3B58075FC}"/>
              </a:ext>
            </a:extLst>
          </p:cNvPr>
          <p:cNvCxnSpPr>
            <a:cxnSpLocks/>
            <a:stCxn id="1031" idx="3"/>
            <a:endCxn id="1046" idx="1"/>
          </p:cNvCxnSpPr>
          <p:nvPr/>
        </p:nvCxnSpPr>
        <p:spPr>
          <a:xfrm flipV="1">
            <a:off x="4914156" y="2973013"/>
            <a:ext cx="813610" cy="1910398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5710046" y="3202454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5 x 2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5737816" y="4379176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2 x 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5765586" y="5555898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7 x 7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graphicFrame>
        <p:nvGraphicFramePr>
          <p:cNvPr id="1073" name="표 1073">
            <a:extLst>
              <a:ext uri="{FF2B5EF4-FFF2-40B4-BE49-F238E27FC236}">
                <a16:creationId xmlns:a16="http://schemas.microsoft.com/office/drawing/2014/main" id="{B9A757CF-0D3C-465C-F313-6915F39B21FF}"/>
              </a:ext>
            </a:extLst>
          </p:cNvPr>
          <p:cNvGraphicFramePr>
            <a:graphicFrameLocks noGrp="1"/>
          </p:cNvGraphicFramePr>
          <p:nvPr/>
        </p:nvGraphicFramePr>
        <p:xfrm>
          <a:off x="7663589" y="4810063"/>
          <a:ext cx="1103864" cy="111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36">
                  <a:extLst>
                    <a:ext uri="{9D8B030D-6E8A-4147-A177-3AD203B41FA5}">
                      <a16:colId xmlns:a16="http://schemas.microsoft.com/office/drawing/2014/main" val="88980515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24689092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11598827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73803324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577948055"/>
                    </a:ext>
                  </a:extLst>
                </a:gridCol>
                <a:gridCol w="151108">
                  <a:extLst>
                    <a:ext uri="{9D8B030D-6E8A-4147-A177-3AD203B41FA5}">
                      <a16:colId xmlns:a16="http://schemas.microsoft.com/office/drawing/2014/main" val="230354529"/>
                    </a:ext>
                  </a:extLst>
                </a:gridCol>
                <a:gridCol w="163668">
                  <a:extLst>
                    <a:ext uri="{9D8B030D-6E8A-4147-A177-3AD203B41FA5}">
                      <a16:colId xmlns:a16="http://schemas.microsoft.com/office/drawing/2014/main" val="3559607689"/>
                    </a:ext>
                  </a:extLst>
                </a:gridCol>
              </a:tblGrid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62072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0276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8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7720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9409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8605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2601"/>
                  </a:ext>
                </a:extLst>
              </a:tr>
            </a:tbl>
          </a:graphicData>
        </a:graphic>
      </p:graphicFrame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Spiking Neural Network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Demo Rolling">
            <a:extLst>
              <a:ext uri="{FF2B5EF4-FFF2-40B4-BE49-F238E27FC236}">
                <a16:creationId xmlns:a16="http://schemas.microsoft.com/office/drawing/2014/main" id="{C62968E6-5A33-99FB-7786-0D5B1B3C8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15496" r="23336" b="46352"/>
          <a:stretch/>
        </p:blipFill>
        <p:spPr bwMode="auto">
          <a:xfrm>
            <a:off x="183106" y="4781215"/>
            <a:ext cx="1033736" cy="12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035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0BC27E74-343A-0A55-1DCF-EC8D11F9A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7" t="44715" r="29709" b="34698"/>
          <a:stretch/>
        </p:blipFill>
        <p:spPr>
          <a:xfrm>
            <a:off x="2787225" y="5387303"/>
            <a:ext cx="946501" cy="109801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1732D81-89E6-E2B3-68F6-553E8C7F8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8" t="24079" r="46726" b="56991"/>
          <a:stretch/>
        </p:blipFill>
        <p:spPr>
          <a:xfrm>
            <a:off x="2804041" y="3994654"/>
            <a:ext cx="898474" cy="971886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AA8380B-367B-7B3C-4764-5287BBD8A334}"/>
              </a:ext>
            </a:extLst>
          </p:cNvPr>
          <p:cNvSpPr/>
          <p:nvPr/>
        </p:nvSpPr>
        <p:spPr>
          <a:xfrm>
            <a:off x="703112" y="1628836"/>
            <a:ext cx="393700" cy="1086755"/>
          </a:xfrm>
          <a:prstGeom prst="leftBrac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5EBA12B-E251-3EAE-CAD6-8E4C6642FC14}"/>
              </a:ext>
            </a:extLst>
          </p:cNvPr>
          <p:cNvSpPr txBox="1"/>
          <p:nvPr/>
        </p:nvSpPr>
        <p:spPr>
          <a:xfrm>
            <a:off x="390755" y="110184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</a:rPr>
              <a:t>SA - 1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C593F14-2B60-DF6B-CD78-52D969571DE8}"/>
              </a:ext>
            </a:extLst>
          </p:cNvPr>
          <p:cNvSpPr txBox="1"/>
          <p:nvPr/>
        </p:nvSpPr>
        <p:spPr>
          <a:xfrm>
            <a:off x="384991" y="3004232"/>
            <a:ext cx="700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RA - 1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9A8C12E6-7CE8-320D-9B70-AA0FE076ACBC}"/>
              </a:ext>
            </a:extLst>
          </p:cNvPr>
          <p:cNvSpPr/>
          <p:nvPr/>
        </p:nvSpPr>
        <p:spPr>
          <a:xfrm>
            <a:off x="1103793" y="2583114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27023DB9-86E8-4BC3-C642-AB7E4FAC2AAA}"/>
              </a:ext>
            </a:extLst>
          </p:cNvPr>
          <p:cNvSpPr/>
          <p:nvPr/>
        </p:nvSpPr>
        <p:spPr>
          <a:xfrm>
            <a:off x="1109557" y="146332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E3E0797-85F4-83F4-AEE4-F8B33BE99E62}"/>
              </a:ext>
            </a:extLst>
          </p:cNvPr>
          <p:cNvSpPr txBox="1"/>
          <p:nvPr/>
        </p:nvSpPr>
        <p:spPr>
          <a:xfrm>
            <a:off x="1105281" y="1874733"/>
            <a:ext cx="14225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10 x 10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70 afferents</a:t>
            </a:r>
            <a:endParaRPr lang="ko-KR" altLang="en-US" sz="1100" dirty="0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8A08FB8-A75A-5301-01B7-A169E67D5080}"/>
              </a:ext>
            </a:extLst>
          </p:cNvPr>
          <p:cNvSpPr txBox="1"/>
          <p:nvPr/>
        </p:nvSpPr>
        <p:spPr>
          <a:xfrm>
            <a:off x="1099517" y="3016530"/>
            <a:ext cx="14225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15 x 15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6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54 afferents</a:t>
            </a:r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afferents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AB24-0600-8D09-0EFD-FDCD83929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5" t="4763" r="2263" b="7848"/>
          <a:stretch/>
        </p:blipFill>
        <p:spPr>
          <a:xfrm>
            <a:off x="989270" y="4412639"/>
            <a:ext cx="1595431" cy="2090354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960E7-56AE-1E3C-32E6-2E7779739983}"/>
              </a:ext>
            </a:extLst>
          </p:cNvPr>
          <p:cNvSpPr/>
          <p:nvPr/>
        </p:nvSpPr>
        <p:spPr>
          <a:xfrm>
            <a:off x="1431386" y="4869540"/>
            <a:ext cx="355600" cy="399415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31B965-379D-E304-44F8-225589E6D1DB}"/>
              </a:ext>
            </a:extLst>
          </p:cNvPr>
          <p:cNvSpPr/>
          <p:nvPr/>
        </p:nvSpPr>
        <p:spPr>
          <a:xfrm>
            <a:off x="1546744" y="5371720"/>
            <a:ext cx="484081" cy="543726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E27E33-9402-23F5-86DF-9486E969EECF}"/>
              </a:ext>
            </a:extLst>
          </p:cNvPr>
          <p:cNvCxnSpPr>
            <a:cxnSpLocks/>
          </p:cNvCxnSpPr>
          <p:nvPr/>
        </p:nvCxnSpPr>
        <p:spPr>
          <a:xfrm flipV="1">
            <a:off x="1493518" y="3936825"/>
            <a:ext cx="1455127" cy="892421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81E59D-38E1-3C09-23C5-395CD6518236}"/>
              </a:ext>
            </a:extLst>
          </p:cNvPr>
          <p:cNvCxnSpPr>
            <a:cxnSpLocks/>
          </p:cNvCxnSpPr>
          <p:nvPr/>
        </p:nvCxnSpPr>
        <p:spPr>
          <a:xfrm flipV="1">
            <a:off x="1743140" y="4042785"/>
            <a:ext cx="1869324" cy="85678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F4A38B-A49E-2E8F-574A-73574802986B}"/>
              </a:ext>
            </a:extLst>
          </p:cNvPr>
          <p:cNvSpPr/>
          <p:nvPr/>
        </p:nvSpPr>
        <p:spPr>
          <a:xfrm>
            <a:off x="2814708" y="3983620"/>
            <a:ext cx="878105" cy="986300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1C9E5B-8A8B-99D5-47FA-3C39C69D8D63}"/>
              </a:ext>
            </a:extLst>
          </p:cNvPr>
          <p:cNvSpPr/>
          <p:nvPr/>
        </p:nvSpPr>
        <p:spPr>
          <a:xfrm>
            <a:off x="2760828" y="5375100"/>
            <a:ext cx="999296" cy="1122423"/>
          </a:xfrm>
          <a:prstGeom prst="rect">
            <a:avLst/>
          </a:prstGeom>
          <a:noFill/>
          <a:ln w="12700">
            <a:solidFill>
              <a:srgbClr val="FFC000"/>
            </a:solidFill>
            <a:prstDash val="sysDash"/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96E022-085D-23E0-580D-5DAB8791D3B4}"/>
              </a:ext>
            </a:extLst>
          </p:cNvPr>
          <p:cNvCxnSpPr>
            <a:cxnSpLocks/>
          </p:cNvCxnSpPr>
          <p:nvPr/>
        </p:nvCxnSpPr>
        <p:spPr>
          <a:xfrm flipV="1">
            <a:off x="1493518" y="4876041"/>
            <a:ext cx="1402937" cy="335607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DF6EC3-37C6-D173-F5D1-DCC849274CCD}"/>
              </a:ext>
            </a:extLst>
          </p:cNvPr>
          <p:cNvCxnSpPr>
            <a:cxnSpLocks/>
          </p:cNvCxnSpPr>
          <p:nvPr/>
        </p:nvCxnSpPr>
        <p:spPr>
          <a:xfrm flipV="1">
            <a:off x="1743140" y="5059641"/>
            <a:ext cx="1794590" cy="24510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3485988-CE2F-721D-35AF-A712F6D843FC}"/>
              </a:ext>
            </a:extLst>
          </p:cNvPr>
          <p:cNvCxnSpPr>
            <a:cxnSpLocks/>
          </p:cNvCxnSpPr>
          <p:nvPr/>
        </p:nvCxnSpPr>
        <p:spPr>
          <a:xfrm flipV="1">
            <a:off x="1629799" y="5309249"/>
            <a:ext cx="1318846" cy="5164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7A281D-CE76-28E1-2EF1-2DA2E034D5C0}"/>
              </a:ext>
            </a:extLst>
          </p:cNvPr>
          <p:cNvCxnSpPr>
            <a:cxnSpLocks/>
          </p:cNvCxnSpPr>
          <p:nvPr/>
        </p:nvCxnSpPr>
        <p:spPr>
          <a:xfrm>
            <a:off x="1959511" y="5426821"/>
            <a:ext cx="1701311" cy="1891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8BEE8E6-274D-B0DF-7F76-B1C37D88AD9D}"/>
              </a:ext>
            </a:extLst>
          </p:cNvPr>
          <p:cNvCxnSpPr>
            <a:cxnSpLocks/>
          </p:cNvCxnSpPr>
          <p:nvPr/>
        </p:nvCxnSpPr>
        <p:spPr>
          <a:xfrm>
            <a:off x="1629799" y="5869827"/>
            <a:ext cx="1266656" cy="52143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853291-A079-EF4E-007E-09AE82A5840D}"/>
              </a:ext>
            </a:extLst>
          </p:cNvPr>
          <p:cNvCxnSpPr>
            <a:cxnSpLocks/>
          </p:cNvCxnSpPr>
          <p:nvPr/>
        </p:nvCxnSpPr>
        <p:spPr>
          <a:xfrm>
            <a:off x="1959511" y="5943841"/>
            <a:ext cx="1652953" cy="61285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C7ED191-CD24-8C76-9E16-9A494BD1A1F0}"/>
              </a:ext>
            </a:extLst>
          </p:cNvPr>
          <p:cNvGrpSpPr/>
          <p:nvPr/>
        </p:nvGrpSpPr>
        <p:grpSpPr>
          <a:xfrm>
            <a:off x="4661835" y="1151068"/>
            <a:ext cx="4006905" cy="4961952"/>
            <a:chOff x="5698844" y="1548059"/>
            <a:chExt cx="3363638" cy="4165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70D468-C58C-A440-94F7-E39D6A3B33B8}"/>
                </a:ext>
              </a:extLst>
            </p:cNvPr>
            <p:cNvSpPr txBox="1"/>
            <p:nvPr/>
          </p:nvSpPr>
          <p:spPr>
            <a:xfrm>
              <a:off x="6218151" y="1548059"/>
              <a:ext cx="2312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SA – 1 afferents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F9F217-1F3B-E2B9-C32E-8AA9A69279C7}"/>
                </a:ext>
              </a:extLst>
            </p:cNvPr>
            <p:cNvSpPr txBox="1"/>
            <p:nvPr/>
          </p:nvSpPr>
          <p:spPr>
            <a:xfrm>
              <a:off x="6287365" y="3871223"/>
              <a:ext cx="2173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</a:rPr>
                <a:t>RA – 1 afferent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FF41BB2-C039-FD36-8FAD-53D48567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8844" y="2063282"/>
              <a:ext cx="1041208" cy="139149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B0E307B-0CB2-2F38-4BEB-3178BBCB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0059" y="2063282"/>
              <a:ext cx="1041208" cy="139149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7ABD424-5A7F-764B-E260-F909C60F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274" y="2063282"/>
              <a:ext cx="1041208" cy="139149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DABF57-8AF5-83D1-0053-5980380C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8844" y="4321930"/>
              <a:ext cx="1041208" cy="13914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9F6963F-894A-1D5E-139C-D05BB33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3604" y="4321930"/>
              <a:ext cx="1041208" cy="139149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571396-5637-6028-AE55-FBBE228B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1274" y="4321930"/>
              <a:ext cx="1041208" cy="1391491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BB9978C-136B-EA32-A3B3-FE842D9282DB}"/>
              </a:ext>
            </a:extLst>
          </p:cNvPr>
          <p:cNvSpPr txBox="1"/>
          <p:nvPr/>
        </p:nvSpPr>
        <p:spPr>
          <a:xfrm>
            <a:off x="-104484" y="3978579"/>
            <a:ext cx="2325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Mechanoreceptor Grid</a:t>
            </a:r>
            <a:endParaRPr lang="ko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4490F4-5755-800B-A230-1FD37E8A6D5A}"/>
              </a:ext>
            </a:extLst>
          </p:cNvPr>
          <p:cNvSpPr txBox="1"/>
          <p:nvPr/>
        </p:nvSpPr>
        <p:spPr>
          <a:xfrm>
            <a:off x="7196028" y="3505938"/>
            <a:ext cx="1846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28 mechanoreceptors </a:t>
            </a:r>
            <a:b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</a:br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i</a:t>
            </a:r>
            <a:r>
              <a:rPr lang="en-US" altLang="ko-KR" sz="1050" dirty="0">
                <a:solidFill>
                  <a:srgbClr val="FF0000"/>
                </a:solidFill>
                <a:latin typeface="Söhne"/>
              </a:rPr>
              <a:t>n each receptive field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17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Primary afferents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C7ED191-CD24-8C76-9E16-9A494BD1A1F0}"/>
              </a:ext>
            </a:extLst>
          </p:cNvPr>
          <p:cNvGrpSpPr/>
          <p:nvPr/>
        </p:nvGrpSpPr>
        <p:grpSpPr>
          <a:xfrm>
            <a:off x="4661835" y="1151068"/>
            <a:ext cx="4006905" cy="4961952"/>
            <a:chOff x="5698844" y="1548059"/>
            <a:chExt cx="3363638" cy="41653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70D468-C58C-A440-94F7-E39D6A3B33B8}"/>
                </a:ext>
              </a:extLst>
            </p:cNvPr>
            <p:cNvSpPr txBox="1"/>
            <p:nvPr/>
          </p:nvSpPr>
          <p:spPr>
            <a:xfrm>
              <a:off x="6218151" y="1548059"/>
              <a:ext cx="23121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SA – 1 afferents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F9F217-1F3B-E2B9-C32E-8AA9A69279C7}"/>
                </a:ext>
              </a:extLst>
            </p:cNvPr>
            <p:cNvSpPr txBox="1"/>
            <p:nvPr/>
          </p:nvSpPr>
          <p:spPr>
            <a:xfrm>
              <a:off x="6287365" y="3871223"/>
              <a:ext cx="2173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</a:rPr>
                <a:t>RA – 1 afferent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FF41BB2-C039-FD36-8FAD-53D485674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8844" y="2063282"/>
              <a:ext cx="1041208" cy="139149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B0E307B-0CB2-2F38-4BEB-3178BBCB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0059" y="2063282"/>
              <a:ext cx="1041208" cy="139149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E7ABD424-5A7F-764B-E260-F909C60F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1274" y="2063282"/>
              <a:ext cx="1041208" cy="139149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8DABF57-8AF5-83D1-0053-5980380C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8844" y="4321930"/>
              <a:ext cx="1041208" cy="13914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9F6963F-894A-1D5E-139C-D05BB33D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604" y="4321930"/>
              <a:ext cx="1041208" cy="1391491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571396-5637-6028-AE55-FBBE228B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1274" y="4321930"/>
              <a:ext cx="1041208" cy="1391491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64490F4-5755-800B-A230-1FD37E8A6D5A}"/>
              </a:ext>
            </a:extLst>
          </p:cNvPr>
          <p:cNvSpPr txBox="1"/>
          <p:nvPr/>
        </p:nvSpPr>
        <p:spPr>
          <a:xfrm>
            <a:off x="7196028" y="3505938"/>
            <a:ext cx="1846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28 mechanoreceptors </a:t>
            </a:r>
            <a:b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</a:br>
            <a:r>
              <a:rPr lang="en-US" altLang="ko-KR" sz="1050" b="0" i="0" dirty="0">
                <a:solidFill>
                  <a:srgbClr val="FF0000"/>
                </a:solidFill>
                <a:effectLst/>
                <a:latin typeface="Söhne"/>
              </a:rPr>
              <a:t>i</a:t>
            </a:r>
            <a:r>
              <a:rPr lang="en-US" altLang="ko-KR" sz="1050" dirty="0">
                <a:solidFill>
                  <a:srgbClr val="FF0000"/>
                </a:solidFill>
                <a:latin typeface="Söhne"/>
              </a:rPr>
              <a:t>n each receptive field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A0466-66AC-3F1B-35BF-AA26E96A2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2" y="1334386"/>
            <a:ext cx="4277070" cy="1657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EFFF7A-DC67-85C2-AC16-814373233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58" y="3024739"/>
            <a:ext cx="4264539" cy="2568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BAD263-0B5B-FABE-C2FD-63477F54E36B}"/>
              </a:ext>
            </a:extLst>
          </p:cNvPr>
          <p:cNvSpPr txBox="1"/>
          <p:nvPr/>
        </p:nvSpPr>
        <p:spPr>
          <a:xfrm>
            <a:off x="166932" y="1042902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54562F-633B-D1A6-C69D-7560E2BAD8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2514"/>
          <a:stretch/>
        </p:blipFill>
        <p:spPr>
          <a:xfrm>
            <a:off x="152058" y="5971158"/>
            <a:ext cx="4264539" cy="4724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F7E10C-D7F9-E745-688B-29D4C1B139C8}"/>
              </a:ext>
            </a:extLst>
          </p:cNvPr>
          <p:cNvSpPr txBox="1"/>
          <p:nvPr/>
        </p:nvSpPr>
        <p:spPr>
          <a:xfrm>
            <a:off x="2338289" y="5592930"/>
            <a:ext cx="207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Receptive_field.py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BCED1-5921-0750-FCD5-2453E8D3B164}"/>
              </a:ext>
            </a:extLst>
          </p:cNvPr>
          <p:cNvSpPr txBox="1"/>
          <p:nvPr/>
        </p:nvSpPr>
        <p:spPr>
          <a:xfrm>
            <a:off x="2781228" y="6482912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/>
              <a:t>Main.ipynb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3615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E47F4CFD-85B4-5ACF-066C-583DADC7456D}"/>
              </a:ext>
            </a:extLst>
          </p:cNvPr>
          <p:cNvSpPr/>
          <p:nvPr/>
        </p:nvSpPr>
        <p:spPr>
          <a:xfrm>
            <a:off x="275013" y="2252463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C3796F0B-F284-7CF6-7D87-1A54EC09E8B8}"/>
              </a:ext>
            </a:extLst>
          </p:cNvPr>
          <p:cNvSpPr/>
          <p:nvPr/>
        </p:nvSpPr>
        <p:spPr>
          <a:xfrm>
            <a:off x="275013" y="3405295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D003D372-5E73-8C71-588F-813FE42D3D20}"/>
              </a:ext>
            </a:extLst>
          </p:cNvPr>
          <p:cNvSpPr/>
          <p:nvPr/>
        </p:nvSpPr>
        <p:spPr>
          <a:xfrm>
            <a:off x="275013" y="4596277"/>
            <a:ext cx="1413990" cy="341083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Receptive field</a:t>
            </a:r>
          </a:p>
        </p:txBody>
      </p:sp>
      <p:graphicFrame>
        <p:nvGraphicFramePr>
          <p:cNvPr id="1049" name="표 1049">
            <a:extLst>
              <a:ext uri="{FF2B5EF4-FFF2-40B4-BE49-F238E27FC236}">
                <a16:creationId xmlns:a16="http://schemas.microsoft.com/office/drawing/2014/main" id="{EC68E624-05BC-B032-E12B-6F6A1EB97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6952"/>
              </p:ext>
            </p:extLst>
          </p:nvPr>
        </p:nvGraphicFramePr>
        <p:xfrm>
          <a:off x="2388113" y="1921248"/>
          <a:ext cx="700698" cy="91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34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35034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-2.5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183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5</a:t>
                      </a:r>
                      <a:endParaRPr lang="ko-KR" altLang="en-US" sz="8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050" name="표 1050">
            <a:extLst>
              <a:ext uri="{FF2B5EF4-FFF2-40B4-BE49-F238E27FC236}">
                <a16:creationId xmlns:a16="http://schemas.microsoft.com/office/drawing/2014/main" id="{363B9FE4-E8D4-114C-CBE6-D0B8A135C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60966"/>
              </p:ext>
            </p:extLst>
          </p:nvPr>
        </p:nvGraphicFramePr>
        <p:xfrm>
          <a:off x="1827587" y="3377716"/>
          <a:ext cx="182175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50">
                  <a:extLst>
                    <a:ext uri="{9D8B030D-6E8A-4147-A177-3AD203B41FA5}">
                      <a16:colId xmlns:a16="http://schemas.microsoft.com/office/drawing/2014/main" val="4049502411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4003545854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215538662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3743249088"/>
                    </a:ext>
                  </a:extLst>
                </a:gridCol>
                <a:gridCol w="364350">
                  <a:extLst>
                    <a:ext uri="{9D8B030D-6E8A-4147-A177-3AD203B41FA5}">
                      <a16:colId xmlns:a16="http://schemas.microsoft.com/office/drawing/2014/main" val="712677058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313693"/>
                  </a:ext>
                </a:extLst>
              </a:tr>
              <a:tr h="1922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-2.5</a:t>
                      </a:r>
                      <a:endParaRPr lang="ko-KR" altLang="en-US" sz="7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87360"/>
                  </a:ext>
                </a:extLst>
              </a:tr>
            </a:tbl>
          </a:graphicData>
        </a:graphic>
      </p:graphicFrame>
      <p:sp>
        <p:nvSpPr>
          <p:cNvPr id="1070" name="TextBox 1069">
            <a:extLst>
              <a:ext uri="{FF2B5EF4-FFF2-40B4-BE49-F238E27FC236}">
                <a16:creationId xmlns:a16="http://schemas.microsoft.com/office/drawing/2014/main" id="{AFBAA0BA-FA32-EBB1-07DD-8CD32129A646}"/>
              </a:ext>
            </a:extLst>
          </p:cNvPr>
          <p:cNvSpPr txBox="1"/>
          <p:nvPr/>
        </p:nvSpPr>
        <p:spPr>
          <a:xfrm>
            <a:off x="257293" y="2652446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5 x 2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E1882F5C-046D-A918-2DDC-9EDAC2BEB883}"/>
              </a:ext>
            </a:extLst>
          </p:cNvPr>
          <p:cNvSpPr txBox="1"/>
          <p:nvPr/>
        </p:nvSpPr>
        <p:spPr>
          <a:xfrm>
            <a:off x="285063" y="3829168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2 x 5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187CE188-6BC9-0E5F-8519-5B45B4EE5D33}"/>
              </a:ext>
            </a:extLst>
          </p:cNvPr>
          <p:cNvSpPr txBox="1"/>
          <p:nvPr/>
        </p:nvSpPr>
        <p:spPr>
          <a:xfrm>
            <a:off x="312833" y="5005890"/>
            <a:ext cx="160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/>
              <a:t>7 x 7 kernel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/>
              <a:t>Step size: 1</a:t>
            </a:r>
          </a:p>
        </p:txBody>
      </p:sp>
      <p:graphicFrame>
        <p:nvGraphicFramePr>
          <p:cNvPr id="1073" name="표 1073">
            <a:extLst>
              <a:ext uri="{FF2B5EF4-FFF2-40B4-BE49-F238E27FC236}">
                <a16:creationId xmlns:a16="http://schemas.microsoft.com/office/drawing/2014/main" id="{B9A757CF-0D3C-465C-F313-6915F39B2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29954"/>
              </p:ext>
            </p:extLst>
          </p:nvPr>
        </p:nvGraphicFramePr>
        <p:xfrm>
          <a:off x="2210836" y="4260055"/>
          <a:ext cx="1103864" cy="1117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36">
                  <a:extLst>
                    <a:ext uri="{9D8B030D-6E8A-4147-A177-3AD203B41FA5}">
                      <a16:colId xmlns:a16="http://schemas.microsoft.com/office/drawing/2014/main" val="88980515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24689092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11598827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4273803324"/>
                    </a:ext>
                  </a:extLst>
                </a:gridCol>
                <a:gridCol w="157388">
                  <a:extLst>
                    <a:ext uri="{9D8B030D-6E8A-4147-A177-3AD203B41FA5}">
                      <a16:colId xmlns:a16="http://schemas.microsoft.com/office/drawing/2014/main" val="1577948055"/>
                    </a:ext>
                  </a:extLst>
                </a:gridCol>
                <a:gridCol w="151108">
                  <a:extLst>
                    <a:ext uri="{9D8B030D-6E8A-4147-A177-3AD203B41FA5}">
                      <a16:colId xmlns:a16="http://schemas.microsoft.com/office/drawing/2014/main" val="230354529"/>
                    </a:ext>
                  </a:extLst>
                </a:gridCol>
                <a:gridCol w="163668">
                  <a:extLst>
                    <a:ext uri="{9D8B030D-6E8A-4147-A177-3AD203B41FA5}">
                      <a16:colId xmlns:a16="http://schemas.microsoft.com/office/drawing/2014/main" val="3559607689"/>
                    </a:ext>
                  </a:extLst>
                </a:gridCol>
              </a:tblGrid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62072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0276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81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67720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9409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86055"/>
                  </a:ext>
                </a:extLst>
              </a:tr>
              <a:tr h="1596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5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</a:t>
                      </a:r>
                      <a:endParaRPr lang="ko-KR" altLang="en-US" sz="500" b="1" dirty="0"/>
                    </a:p>
                  </a:txBody>
                  <a:tcPr marL="62854" marR="62854" marT="31427" marB="3142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2601"/>
                  </a:ext>
                </a:extLst>
              </a:tr>
            </a:tbl>
          </a:graphicData>
        </a:graphic>
      </p:graphicFrame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Layer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11541-052E-3CA5-1F6D-F3137673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17" y="4596277"/>
            <a:ext cx="5179662" cy="1724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812E86-44C6-1521-EC0C-E282C501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017" y="1140845"/>
            <a:ext cx="5179662" cy="3070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3960AC-B0E6-4F85-E2A9-4E73F928110A}"/>
              </a:ext>
            </a:extLst>
          </p:cNvPr>
          <p:cNvSpPr txBox="1"/>
          <p:nvPr/>
        </p:nvSpPr>
        <p:spPr>
          <a:xfrm>
            <a:off x="7023782" y="4210891"/>
            <a:ext cx="207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Receptive_field.py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A58AE-097B-86F9-6FEE-249C8393DA83}"/>
              </a:ext>
            </a:extLst>
          </p:cNvPr>
          <p:cNvSpPr txBox="1"/>
          <p:nvPr/>
        </p:nvSpPr>
        <p:spPr>
          <a:xfrm>
            <a:off x="7466721" y="6361869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err="1"/>
              <a:t>Main.ipynb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97476-5459-CD3D-E39A-75CA3B2536A4}"/>
              </a:ext>
            </a:extLst>
          </p:cNvPr>
          <p:cNvSpPr txBox="1"/>
          <p:nvPr/>
        </p:nvSpPr>
        <p:spPr>
          <a:xfrm>
            <a:off x="3797814" y="809795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646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8" y="627641"/>
            <a:ext cx="13405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Update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E5AF27-70C3-729B-7ED3-A3A7CB8F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0" y="981821"/>
            <a:ext cx="3363444" cy="41719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ECA693-C02A-FAE8-FA19-F8C2D0FFD054}"/>
              </a:ext>
            </a:extLst>
          </p:cNvPr>
          <p:cNvSpPr txBox="1"/>
          <p:nvPr/>
        </p:nvSpPr>
        <p:spPr>
          <a:xfrm>
            <a:off x="5062576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Sensor </a:t>
            </a:r>
            <a:br>
              <a:rPr lang="en-US" altLang="ko-KR" sz="1050" dirty="0"/>
            </a:br>
            <a:r>
              <a:rPr lang="en-US" altLang="ko-KR" sz="1050" dirty="0"/>
              <a:t>Signal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066619-EDC8-790C-D362-42F68BB0DCD8}"/>
              </a:ext>
            </a:extLst>
          </p:cNvPr>
          <p:cNvSpPr txBox="1"/>
          <p:nvPr/>
        </p:nvSpPr>
        <p:spPr>
          <a:xfrm>
            <a:off x="6127927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Primary</a:t>
            </a:r>
            <a:br>
              <a:rPr lang="en-US" altLang="ko-KR" sz="1050" dirty="0"/>
            </a:br>
            <a:r>
              <a:rPr lang="en-US" altLang="ko-KR" sz="1050" dirty="0"/>
              <a:t>afferents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C958BA-CD30-7D73-D89A-F0FC41E5721B}"/>
              </a:ext>
            </a:extLst>
          </p:cNvPr>
          <p:cNvSpPr/>
          <p:nvPr/>
        </p:nvSpPr>
        <p:spPr>
          <a:xfrm>
            <a:off x="5299564" y="314879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39FCC1-F3D9-5693-0C4D-401D86ACA287}"/>
              </a:ext>
            </a:extLst>
          </p:cNvPr>
          <p:cNvSpPr/>
          <p:nvPr/>
        </p:nvSpPr>
        <p:spPr>
          <a:xfrm>
            <a:off x="5388023" y="323272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9F4C65-366B-F737-2A3A-B6A7B17250D1}"/>
              </a:ext>
            </a:extLst>
          </p:cNvPr>
          <p:cNvSpPr/>
          <p:nvPr/>
        </p:nvSpPr>
        <p:spPr>
          <a:xfrm>
            <a:off x="5476481" y="331665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53E34F-4D91-5D18-3013-ACF48CE1FCBE}"/>
              </a:ext>
            </a:extLst>
          </p:cNvPr>
          <p:cNvSpPr/>
          <p:nvPr/>
        </p:nvSpPr>
        <p:spPr>
          <a:xfrm>
            <a:off x="5564940" y="3400584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0040BB-172F-7222-9DB0-8FCB19C1687E}"/>
              </a:ext>
            </a:extLst>
          </p:cNvPr>
          <p:cNvSpPr/>
          <p:nvPr/>
        </p:nvSpPr>
        <p:spPr>
          <a:xfrm>
            <a:off x="5653398" y="3484513"/>
            <a:ext cx="741556" cy="10613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CA3B47-A079-7023-3E93-1EAE29E403D3}"/>
              </a:ext>
            </a:extLst>
          </p:cNvPr>
          <p:cNvSpPr/>
          <p:nvPr/>
        </p:nvSpPr>
        <p:spPr>
          <a:xfrm>
            <a:off x="6561966" y="2194649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747913-A414-CD55-DD7C-D67C887D0A53}"/>
              </a:ext>
            </a:extLst>
          </p:cNvPr>
          <p:cNvSpPr/>
          <p:nvPr/>
        </p:nvSpPr>
        <p:spPr>
          <a:xfrm>
            <a:off x="6650425" y="2278579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304A33-0485-594C-09C6-599804B3BB74}"/>
              </a:ext>
            </a:extLst>
          </p:cNvPr>
          <p:cNvSpPr/>
          <p:nvPr/>
        </p:nvSpPr>
        <p:spPr>
          <a:xfrm>
            <a:off x="6738884" y="2362508"/>
            <a:ext cx="577100" cy="8259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055A01-28D7-6CEE-74D4-E4DF2FCC45DD}"/>
              </a:ext>
            </a:extLst>
          </p:cNvPr>
          <p:cNvSpPr/>
          <p:nvPr/>
        </p:nvSpPr>
        <p:spPr>
          <a:xfrm>
            <a:off x="6610906" y="445882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2E8E1F-41A9-2461-625C-42F1F793DCAF}"/>
              </a:ext>
            </a:extLst>
          </p:cNvPr>
          <p:cNvSpPr/>
          <p:nvPr/>
        </p:nvSpPr>
        <p:spPr>
          <a:xfrm>
            <a:off x="6699364" y="454275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1AF5BF-42CD-73DA-CF6B-0C344BA5A432}"/>
              </a:ext>
            </a:extLst>
          </p:cNvPr>
          <p:cNvSpPr/>
          <p:nvPr/>
        </p:nvSpPr>
        <p:spPr>
          <a:xfrm>
            <a:off x="6787823" y="4626682"/>
            <a:ext cx="665559" cy="952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9204C8-A05E-0819-D2D2-DE01CC6B80ED}"/>
              </a:ext>
            </a:extLst>
          </p:cNvPr>
          <p:cNvSpPr/>
          <p:nvPr/>
        </p:nvSpPr>
        <p:spPr>
          <a:xfrm>
            <a:off x="7755483" y="148888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FB4E5B-32E2-45AA-B283-C7575D16474E}"/>
              </a:ext>
            </a:extLst>
          </p:cNvPr>
          <p:cNvSpPr/>
          <p:nvPr/>
        </p:nvSpPr>
        <p:spPr>
          <a:xfrm>
            <a:off x="7843941" y="157281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0FDDF8-49E9-BBC2-1C42-C24DA635895E}"/>
              </a:ext>
            </a:extLst>
          </p:cNvPr>
          <p:cNvSpPr/>
          <p:nvPr/>
        </p:nvSpPr>
        <p:spPr>
          <a:xfrm>
            <a:off x="7932400" y="1656741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207AE0-7F18-FC31-D316-12041B6C44DE}"/>
              </a:ext>
            </a:extLst>
          </p:cNvPr>
          <p:cNvSpPr/>
          <p:nvPr/>
        </p:nvSpPr>
        <p:spPr>
          <a:xfrm>
            <a:off x="8009362" y="1748624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F9A8B7-F54E-C75E-743B-D6878EF4223D}"/>
              </a:ext>
            </a:extLst>
          </p:cNvPr>
          <p:cNvSpPr/>
          <p:nvPr/>
        </p:nvSpPr>
        <p:spPr>
          <a:xfrm>
            <a:off x="8097821" y="1832554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82F817E-93C3-2A6F-EAAA-910F51DEB253}"/>
              </a:ext>
            </a:extLst>
          </p:cNvPr>
          <p:cNvSpPr/>
          <p:nvPr/>
        </p:nvSpPr>
        <p:spPr>
          <a:xfrm>
            <a:off x="7718543" y="230256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84CDB3-E48E-1AD6-73D1-74A64CFBA3B4}"/>
              </a:ext>
            </a:extLst>
          </p:cNvPr>
          <p:cNvSpPr/>
          <p:nvPr/>
        </p:nvSpPr>
        <p:spPr>
          <a:xfrm>
            <a:off x="7807001" y="238649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F85050-9B8F-859D-240D-40009B11B2A6}"/>
              </a:ext>
            </a:extLst>
          </p:cNvPr>
          <p:cNvSpPr/>
          <p:nvPr/>
        </p:nvSpPr>
        <p:spPr>
          <a:xfrm>
            <a:off x="7895460" y="2470420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34A396-E10C-7218-0C23-BADA92D3588A}"/>
              </a:ext>
            </a:extLst>
          </p:cNvPr>
          <p:cNvSpPr/>
          <p:nvPr/>
        </p:nvSpPr>
        <p:spPr>
          <a:xfrm>
            <a:off x="7972422" y="2562303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3762FF-C454-4483-34CE-3F8250D960F2}"/>
              </a:ext>
            </a:extLst>
          </p:cNvPr>
          <p:cNvSpPr/>
          <p:nvPr/>
        </p:nvSpPr>
        <p:spPr>
          <a:xfrm>
            <a:off x="8060881" y="2646233"/>
            <a:ext cx="311012" cy="445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11346E-C2B9-FBA6-07DF-40BCC785B85C}"/>
              </a:ext>
            </a:extLst>
          </p:cNvPr>
          <p:cNvSpPr/>
          <p:nvPr/>
        </p:nvSpPr>
        <p:spPr>
          <a:xfrm>
            <a:off x="7682686" y="3080771"/>
            <a:ext cx="476433" cy="681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4AC6530-2F69-8982-A374-F8669F28083B}"/>
              </a:ext>
            </a:extLst>
          </p:cNvPr>
          <p:cNvSpPr/>
          <p:nvPr/>
        </p:nvSpPr>
        <p:spPr>
          <a:xfrm>
            <a:off x="7771145" y="3164700"/>
            <a:ext cx="476433" cy="681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87C0B1-D629-1983-4E35-91F859F4F50F}"/>
              </a:ext>
            </a:extLst>
          </p:cNvPr>
          <p:cNvSpPr/>
          <p:nvPr/>
        </p:nvSpPr>
        <p:spPr>
          <a:xfrm>
            <a:off x="7676938" y="437512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224C13-5D45-A36B-03F7-8161921AA0F6}"/>
              </a:ext>
            </a:extLst>
          </p:cNvPr>
          <p:cNvSpPr/>
          <p:nvPr/>
        </p:nvSpPr>
        <p:spPr>
          <a:xfrm>
            <a:off x="7765397" y="445905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7D698B2-F249-D328-B9B2-47DCCED9E355}"/>
              </a:ext>
            </a:extLst>
          </p:cNvPr>
          <p:cNvSpPr/>
          <p:nvPr/>
        </p:nvSpPr>
        <p:spPr>
          <a:xfrm>
            <a:off x="7853856" y="4542981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9DDE554-CC14-C115-989B-C8C6F8E8D087}"/>
              </a:ext>
            </a:extLst>
          </p:cNvPr>
          <p:cNvSpPr/>
          <p:nvPr/>
        </p:nvSpPr>
        <p:spPr>
          <a:xfrm>
            <a:off x="7930818" y="4634864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072CD6E-42FE-106C-3983-E2334F7BE384}"/>
              </a:ext>
            </a:extLst>
          </p:cNvPr>
          <p:cNvSpPr/>
          <p:nvPr/>
        </p:nvSpPr>
        <p:spPr>
          <a:xfrm>
            <a:off x="8019276" y="4718794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18512B-5A71-F771-9F9F-31B65B3D8585}"/>
              </a:ext>
            </a:extLst>
          </p:cNvPr>
          <p:cNvSpPr/>
          <p:nvPr/>
        </p:nvSpPr>
        <p:spPr>
          <a:xfrm>
            <a:off x="7639998" y="518880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FE8782-F1A0-D961-ADE4-9B470871BB5B}"/>
              </a:ext>
            </a:extLst>
          </p:cNvPr>
          <p:cNvSpPr/>
          <p:nvPr/>
        </p:nvSpPr>
        <p:spPr>
          <a:xfrm>
            <a:off x="7728457" y="527273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B35978-C46D-9150-B5D0-228285D32453}"/>
              </a:ext>
            </a:extLst>
          </p:cNvPr>
          <p:cNvSpPr/>
          <p:nvPr/>
        </p:nvSpPr>
        <p:spPr>
          <a:xfrm>
            <a:off x="7816916" y="5356660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8ED58B-00B6-0D3D-F15F-F434B04FE346}"/>
              </a:ext>
            </a:extLst>
          </p:cNvPr>
          <p:cNvSpPr/>
          <p:nvPr/>
        </p:nvSpPr>
        <p:spPr>
          <a:xfrm>
            <a:off x="7893878" y="5448543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D937B8-3F2B-04EC-9CE8-CE969E328CE8}"/>
              </a:ext>
            </a:extLst>
          </p:cNvPr>
          <p:cNvSpPr/>
          <p:nvPr/>
        </p:nvSpPr>
        <p:spPr>
          <a:xfrm>
            <a:off x="7982336" y="5532473"/>
            <a:ext cx="311012" cy="445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B0F8CBC-AB4B-7317-C545-6AA3F8B15BC4}"/>
              </a:ext>
            </a:extLst>
          </p:cNvPr>
          <p:cNvSpPr txBox="1"/>
          <p:nvPr/>
        </p:nvSpPr>
        <p:spPr>
          <a:xfrm>
            <a:off x="7151459" y="911276"/>
            <a:ext cx="16220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Functional</a:t>
            </a:r>
            <a:br>
              <a:rPr lang="en-US" altLang="ko-KR" sz="1050" dirty="0"/>
            </a:br>
            <a:r>
              <a:rPr lang="en-US" altLang="ko-KR" sz="1050" dirty="0"/>
              <a:t>layer</a:t>
            </a:r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3D56216F-9DDB-4113-3587-3DDDEF7B0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9" y="5197021"/>
            <a:ext cx="3363443" cy="1582319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FB96CA3A-4EE8-B3BB-C4F3-7BAA88AAA2B6}"/>
              </a:ext>
            </a:extLst>
          </p:cNvPr>
          <p:cNvSpPr txBox="1"/>
          <p:nvPr/>
        </p:nvSpPr>
        <p:spPr>
          <a:xfrm>
            <a:off x="3605319" y="4818251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SNN.py</a:t>
            </a:r>
            <a:endParaRPr lang="ko-KR" altLang="en-US" b="1" dirty="0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E4F8D6C-34AA-B1F1-E91D-D4FBF64B576C}"/>
              </a:ext>
            </a:extLst>
          </p:cNvPr>
          <p:cNvSpPr txBox="1"/>
          <p:nvPr/>
        </p:nvSpPr>
        <p:spPr>
          <a:xfrm>
            <a:off x="3610315" y="6503922"/>
            <a:ext cx="1635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Main.ipynb</a:t>
            </a:r>
            <a:endParaRPr lang="ko-KR" altLang="en-US" b="1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4165E1E-4DA6-9940-7EC0-C0F58E5607B3}"/>
              </a:ext>
            </a:extLst>
          </p:cNvPr>
          <p:cNvSpPr txBox="1"/>
          <p:nvPr/>
        </p:nvSpPr>
        <p:spPr>
          <a:xfrm>
            <a:off x="3450952" y="953395"/>
            <a:ext cx="2002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code</a:t>
            </a:r>
            <a:endParaRPr lang="ko-KR" altLang="en-US" b="1" dirty="0"/>
          </a:p>
        </p:txBody>
      </p:sp>
      <p:sp>
        <p:nvSpPr>
          <p:cNvPr id="1031" name="화살표: 오른쪽 1030">
            <a:extLst>
              <a:ext uri="{FF2B5EF4-FFF2-40B4-BE49-F238E27FC236}">
                <a16:creationId xmlns:a16="http://schemas.microsoft.com/office/drawing/2014/main" id="{3F5BDDD1-3831-0E2B-2E13-95B0373BEB84}"/>
              </a:ext>
            </a:extLst>
          </p:cNvPr>
          <p:cNvSpPr/>
          <p:nvPr/>
        </p:nvSpPr>
        <p:spPr>
          <a:xfrm>
            <a:off x="5758801" y="6455547"/>
            <a:ext cx="2848764" cy="764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F35509B-1796-802D-CAAE-C16A696B3FC9}"/>
              </a:ext>
            </a:extLst>
          </p:cNvPr>
          <p:cNvSpPr txBox="1"/>
          <p:nvPr/>
        </p:nvSpPr>
        <p:spPr>
          <a:xfrm>
            <a:off x="6202693" y="6539477"/>
            <a:ext cx="220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Feedforward update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D9D7C-8208-EA1E-62B0-633482EB9D44}"/>
              </a:ext>
            </a:extLst>
          </p:cNvPr>
          <p:cNvCxnSpPr/>
          <p:nvPr/>
        </p:nvCxnSpPr>
        <p:spPr>
          <a:xfrm flipV="1">
            <a:off x="6080461" y="2586617"/>
            <a:ext cx="359273" cy="52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CA29B0-6B82-BA3F-9003-7944861AFB59}"/>
              </a:ext>
            </a:extLst>
          </p:cNvPr>
          <p:cNvCxnSpPr>
            <a:cxnSpLocks/>
          </p:cNvCxnSpPr>
          <p:nvPr/>
        </p:nvCxnSpPr>
        <p:spPr>
          <a:xfrm>
            <a:off x="6081323" y="4513821"/>
            <a:ext cx="443296" cy="650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9D4525-A592-0EF8-4E69-063AB54C7CEB}"/>
              </a:ext>
            </a:extLst>
          </p:cNvPr>
          <p:cNvCxnSpPr>
            <a:cxnSpLocks/>
          </p:cNvCxnSpPr>
          <p:nvPr/>
        </p:nvCxnSpPr>
        <p:spPr>
          <a:xfrm>
            <a:off x="4669392" y="3762633"/>
            <a:ext cx="630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A09377-AE59-D417-A1C1-A2ED011A8177}"/>
              </a:ext>
            </a:extLst>
          </p:cNvPr>
          <p:cNvSpPr txBox="1"/>
          <p:nvPr/>
        </p:nvSpPr>
        <p:spPr>
          <a:xfrm>
            <a:off x="3817971" y="3574769"/>
            <a:ext cx="74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Stim[:,:]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CC87C-6CB1-C594-2FF0-64B43A69BE14}"/>
              </a:ext>
            </a:extLst>
          </p:cNvPr>
          <p:cNvSpPr txBox="1"/>
          <p:nvPr/>
        </p:nvSpPr>
        <p:spPr>
          <a:xfrm>
            <a:off x="4663513" y="2637002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err="1"/>
              <a:t>SA_receptive_input</a:t>
            </a:r>
            <a:endParaRPr lang="ko-KR" altLang="en-US" sz="7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D5C3-DE33-D19A-9FBA-E05744CE4827}"/>
              </a:ext>
            </a:extLst>
          </p:cNvPr>
          <p:cNvSpPr txBox="1"/>
          <p:nvPr/>
        </p:nvSpPr>
        <p:spPr>
          <a:xfrm>
            <a:off x="4663513" y="4730540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err="1"/>
              <a:t>RA_receptive_input</a:t>
            </a:r>
            <a:endParaRPr lang="ko-KR" altLang="en-US" sz="7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D04703-6BE0-7E54-5936-D708B8A7390E}"/>
              </a:ext>
            </a:extLst>
          </p:cNvPr>
          <p:cNvSpPr txBox="1"/>
          <p:nvPr/>
        </p:nvSpPr>
        <p:spPr>
          <a:xfrm>
            <a:off x="5751435" y="2000418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L1_SA</a:t>
            </a:r>
            <a:endParaRPr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D063B8-2DDB-E9EF-4496-357F8A95A20D}"/>
              </a:ext>
            </a:extLst>
          </p:cNvPr>
          <p:cNvSpPr txBox="1"/>
          <p:nvPr/>
        </p:nvSpPr>
        <p:spPr>
          <a:xfrm>
            <a:off x="5751435" y="5737831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L1_RA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BC866B-6855-BB6A-6248-F61AF1C2F08F}"/>
              </a:ext>
            </a:extLst>
          </p:cNvPr>
          <p:cNvSpPr txBox="1"/>
          <p:nvPr/>
        </p:nvSpPr>
        <p:spPr>
          <a:xfrm>
            <a:off x="6738884" y="1276987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L2_SA</a:t>
            </a:r>
            <a:endParaRPr lang="ko-KR" altLang="en-US" sz="1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18722B-BC45-3980-58D1-070D93BCF5BB}"/>
              </a:ext>
            </a:extLst>
          </p:cNvPr>
          <p:cNvSpPr txBox="1"/>
          <p:nvPr/>
        </p:nvSpPr>
        <p:spPr>
          <a:xfrm>
            <a:off x="6787823" y="5975002"/>
            <a:ext cx="182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L2_RA</a:t>
            </a:r>
            <a:endParaRPr lang="ko-KR" altLang="en-US" sz="1000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99EC2F-7265-8187-8A81-550BF89116EE}"/>
              </a:ext>
            </a:extLst>
          </p:cNvPr>
          <p:cNvCxnSpPr>
            <a:cxnSpLocks/>
          </p:cNvCxnSpPr>
          <p:nvPr/>
        </p:nvCxnSpPr>
        <p:spPr>
          <a:xfrm>
            <a:off x="7431971" y="5027872"/>
            <a:ext cx="184859" cy="26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0FFA1E-81A1-25EA-03F5-8BE3AB3B961B}"/>
              </a:ext>
            </a:extLst>
          </p:cNvPr>
          <p:cNvCxnSpPr>
            <a:cxnSpLocks/>
          </p:cNvCxnSpPr>
          <p:nvPr/>
        </p:nvCxnSpPr>
        <p:spPr>
          <a:xfrm flipV="1">
            <a:off x="7430209" y="4680113"/>
            <a:ext cx="158270" cy="30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11ECF54E-E5D9-EB08-A4F9-6C48D6AEF306}"/>
              </a:ext>
            </a:extLst>
          </p:cNvPr>
          <p:cNvCxnSpPr>
            <a:cxnSpLocks/>
          </p:cNvCxnSpPr>
          <p:nvPr/>
        </p:nvCxnSpPr>
        <p:spPr>
          <a:xfrm>
            <a:off x="7351377" y="2632037"/>
            <a:ext cx="184859" cy="26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2A2CFD92-F602-4A63-4C66-809C3A90D346}"/>
              </a:ext>
            </a:extLst>
          </p:cNvPr>
          <p:cNvCxnSpPr>
            <a:cxnSpLocks/>
          </p:cNvCxnSpPr>
          <p:nvPr/>
        </p:nvCxnSpPr>
        <p:spPr>
          <a:xfrm flipV="1">
            <a:off x="7349615" y="2284278"/>
            <a:ext cx="158270" cy="30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851FA421-6323-AFBB-4910-269CB410E21A}"/>
              </a:ext>
            </a:extLst>
          </p:cNvPr>
          <p:cNvCxnSpPr>
            <a:cxnSpLocks/>
          </p:cNvCxnSpPr>
          <p:nvPr/>
        </p:nvCxnSpPr>
        <p:spPr>
          <a:xfrm flipV="1">
            <a:off x="7377043" y="2607616"/>
            <a:ext cx="262955" cy="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4DB09CF-FC7A-6257-743A-226090F2794D}"/>
              </a:ext>
            </a:extLst>
          </p:cNvPr>
          <p:cNvSpPr txBox="1"/>
          <p:nvPr/>
        </p:nvSpPr>
        <p:spPr>
          <a:xfrm>
            <a:off x="6622762" y="2920296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SA_receptive_input_2</a:t>
            </a:r>
            <a:endParaRPr lang="ko-KR" altLang="en-US" sz="700" b="1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2B75177B-FE18-BC8B-26CB-B4A3BEFEEBEC}"/>
              </a:ext>
            </a:extLst>
          </p:cNvPr>
          <p:cNvSpPr txBox="1"/>
          <p:nvPr/>
        </p:nvSpPr>
        <p:spPr>
          <a:xfrm>
            <a:off x="6594411" y="4121411"/>
            <a:ext cx="18269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/>
              <a:t>RA_receptive_input_2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177159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Sustain pressure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65FEF5B0-E56A-C76D-59D8-360D24FA2412}"/>
              </a:ext>
            </a:extLst>
          </p:cNvPr>
          <p:cNvGrpSpPr/>
          <p:nvPr/>
        </p:nvGrpSpPr>
        <p:grpSpPr>
          <a:xfrm>
            <a:off x="137131" y="1437289"/>
            <a:ext cx="2508055" cy="4539227"/>
            <a:chOff x="195825" y="1061472"/>
            <a:chExt cx="2922816" cy="5289886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2447944-A7C0-867A-22C0-F4040CCD9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373" y="2504593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763E2D7-2432-57EF-C604-C8E6C30A1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54" y="4144114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E04B49A-44DD-E477-01C3-108466A1401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13" y="4144114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F05487-73F7-EC02-98C1-CC7EADB5F553}"/>
                </a:ext>
              </a:extLst>
            </p:cNvPr>
            <p:cNvSpPr txBox="1"/>
            <p:nvPr/>
          </p:nvSpPr>
          <p:spPr>
            <a:xfrm>
              <a:off x="195825" y="4770839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6EBE90-D0C1-D50E-644B-3A6144274266}"/>
                </a:ext>
              </a:extLst>
            </p:cNvPr>
            <p:cNvSpPr/>
            <p:nvPr/>
          </p:nvSpPr>
          <p:spPr>
            <a:xfrm>
              <a:off x="220130" y="5431459"/>
              <a:ext cx="730840" cy="9168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BE1E15-3590-6759-E2CF-9BBFDB0094A3}"/>
                </a:ext>
              </a:extLst>
            </p:cNvPr>
            <p:cNvSpPr txBox="1"/>
            <p:nvPr/>
          </p:nvSpPr>
          <p:spPr>
            <a:xfrm>
              <a:off x="623437" y="1061472"/>
              <a:ext cx="1732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Pressure</a:t>
              </a:r>
              <a:endParaRPr lang="ko-KR" altLang="en-US" b="1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F7CF4B7-9326-79EC-203E-FCF6ED7A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33493" y="2875810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6AFD041-70EC-E361-628C-0D70BB7A4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1126602" y="2985561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DF4EC7E-2AD7-2BB8-480F-4AF5B5065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1219711" y="3095312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26" name="그림 1025">
              <a:extLst>
                <a:ext uri="{FF2B5EF4-FFF2-40B4-BE49-F238E27FC236}">
                  <a16:creationId xmlns:a16="http://schemas.microsoft.com/office/drawing/2014/main" id="{F9A187CC-7BC7-EF0D-2F6B-CB7D17F8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1312820" y="3205063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34" name="그림 1033">
              <a:extLst>
                <a:ext uri="{FF2B5EF4-FFF2-40B4-BE49-F238E27FC236}">
                  <a16:creationId xmlns:a16="http://schemas.microsoft.com/office/drawing/2014/main" id="{F1F7E817-C69A-7310-02F7-F7127DCF4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1405929" y="3314815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7D170A3A-1697-1E2D-FAE3-B5E908B79672}"/>
                </a:ext>
              </a:extLst>
            </p:cNvPr>
            <p:cNvSpPr/>
            <p:nvPr/>
          </p:nvSpPr>
          <p:spPr>
            <a:xfrm>
              <a:off x="1200639" y="5432970"/>
              <a:ext cx="730840" cy="9168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F44F9832-1352-A5B9-EDCC-AE6C58BA6355}"/>
                </a:ext>
              </a:extLst>
            </p:cNvPr>
            <p:cNvSpPr/>
            <p:nvPr/>
          </p:nvSpPr>
          <p:spPr>
            <a:xfrm>
              <a:off x="2181148" y="5434481"/>
              <a:ext cx="730840" cy="9168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순서도: 추출 1037">
              <a:extLst>
                <a:ext uri="{FF2B5EF4-FFF2-40B4-BE49-F238E27FC236}">
                  <a16:creationId xmlns:a16="http://schemas.microsoft.com/office/drawing/2014/main" id="{BEF71B2C-5FD8-5570-7062-EA5FCDCC825F}"/>
                </a:ext>
              </a:extLst>
            </p:cNvPr>
            <p:cNvSpPr/>
            <p:nvPr/>
          </p:nvSpPr>
          <p:spPr>
            <a:xfrm rot="5400000">
              <a:off x="942085" y="5857949"/>
              <a:ext cx="267438" cy="111198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순서도: 추출 1038">
              <a:extLst>
                <a:ext uri="{FF2B5EF4-FFF2-40B4-BE49-F238E27FC236}">
                  <a16:creationId xmlns:a16="http://schemas.microsoft.com/office/drawing/2014/main" id="{89BF311F-F7CE-9ED2-FB58-F752749D8BED}"/>
                </a:ext>
              </a:extLst>
            </p:cNvPr>
            <p:cNvSpPr/>
            <p:nvPr/>
          </p:nvSpPr>
          <p:spPr>
            <a:xfrm rot="5400000">
              <a:off x="1943705" y="5834298"/>
              <a:ext cx="267438" cy="111198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0" name="직선 화살표 연결선 1039">
              <a:extLst>
                <a:ext uri="{FF2B5EF4-FFF2-40B4-BE49-F238E27FC236}">
                  <a16:creationId xmlns:a16="http://schemas.microsoft.com/office/drawing/2014/main" id="{0A1224B4-67EA-3546-EA1D-6C63AB63F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8365" y="2031885"/>
              <a:ext cx="250772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4FC9881A-21ED-6F2C-5AB4-ED613E15D139}"/>
                </a:ext>
              </a:extLst>
            </p:cNvPr>
            <p:cNvSpPr txBox="1"/>
            <p:nvPr/>
          </p:nvSpPr>
          <p:spPr>
            <a:xfrm>
              <a:off x="2331729" y="2043456"/>
              <a:ext cx="7869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/>
            </a:p>
          </p:txBody>
        </p:sp>
        <p:grpSp>
          <p:nvGrpSpPr>
            <p:cNvPr id="1060" name="그룹 1059">
              <a:extLst>
                <a:ext uri="{FF2B5EF4-FFF2-40B4-BE49-F238E27FC236}">
                  <a16:creationId xmlns:a16="http://schemas.microsoft.com/office/drawing/2014/main" id="{64B961E5-18FE-520C-1191-637A85B98F3E}"/>
                </a:ext>
              </a:extLst>
            </p:cNvPr>
            <p:cNvGrpSpPr/>
            <p:nvPr/>
          </p:nvGrpSpPr>
          <p:grpSpPr>
            <a:xfrm>
              <a:off x="322848" y="1378375"/>
              <a:ext cx="2265984" cy="598051"/>
              <a:chOff x="244714" y="1370720"/>
              <a:chExt cx="2265984" cy="598051"/>
            </a:xfrm>
          </p:grpSpPr>
          <p:cxnSp>
            <p:nvCxnSpPr>
              <p:cNvPr id="1046" name="직선 연결선 1045">
                <a:extLst>
                  <a:ext uri="{FF2B5EF4-FFF2-40B4-BE49-F238E27FC236}">
                    <a16:creationId xmlns:a16="http://schemas.microsoft.com/office/drawing/2014/main" id="{052670B7-B006-256F-1C0F-AEBF068C5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714" y="1968771"/>
                <a:ext cx="41031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9" name="직선 연결선 1048">
                <a:extLst>
                  <a:ext uri="{FF2B5EF4-FFF2-40B4-BE49-F238E27FC236}">
                    <a16:creationId xmlns:a16="http://schemas.microsoft.com/office/drawing/2014/main" id="{7943A24D-2860-7A8E-47C3-2B63C8489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027" y="1370721"/>
                <a:ext cx="259373" cy="598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2" name="직선 연결선 1051">
                <a:extLst>
                  <a:ext uri="{FF2B5EF4-FFF2-40B4-BE49-F238E27FC236}">
                    <a16:creationId xmlns:a16="http://schemas.microsoft.com/office/drawing/2014/main" id="{C4398342-4589-DB85-2D46-F0911BC9F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" y="1370721"/>
                <a:ext cx="10143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5" name="직선 연결선 1054">
                <a:extLst>
                  <a:ext uri="{FF2B5EF4-FFF2-40B4-BE49-F238E27FC236}">
                    <a16:creationId xmlns:a16="http://schemas.microsoft.com/office/drawing/2014/main" id="{934C2115-EA11-3F6D-030F-6A85880A0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385" y="1964762"/>
                <a:ext cx="41031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6" name="직선 연결선 1055">
                <a:extLst>
                  <a:ext uri="{FF2B5EF4-FFF2-40B4-BE49-F238E27FC236}">
                    <a16:creationId xmlns:a16="http://schemas.microsoft.com/office/drawing/2014/main" id="{0F5B8A45-B2F0-8AEF-4447-D6B0644051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8716" y="1370720"/>
                <a:ext cx="171669" cy="59404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68" name="그림 1067">
            <a:extLst>
              <a:ext uri="{FF2B5EF4-FFF2-40B4-BE49-F238E27FC236}">
                <a16:creationId xmlns:a16="http://schemas.microsoft.com/office/drawing/2014/main" id="{A9B13435-3912-6CC1-77F2-FFEC6CC7C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415" y="1675434"/>
            <a:ext cx="3034581" cy="1965125"/>
          </a:xfrm>
          <a:prstGeom prst="rect">
            <a:avLst/>
          </a:prstGeom>
        </p:spPr>
      </p:pic>
      <p:pic>
        <p:nvPicPr>
          <p:cNvPr id="1071" name="그림 1070">
            <a:extLst>
              <a:ext uri="{FF2B5EF4-FFF2-40B4-BE49-F238E27FC236}">
                <a16:creationId xmlns:a16="http://schemas.microsoft.com/office/drawing/2014/main" id="{778E8BCC-58C7-3F0F-4746-A46BEBA37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370" y="3987330"/>
            <a:ext cx="3034581" cy="1965125"/>
          </a:xfrm>
          <a:prstGeom prst="rect">
            <a:avLst/>
          </a:prstGeom>
        </p:spPr>
      </p:pic>
      <p:grpSp>
        <p:nvGrpSpPr>
          <p:cNvPr id="1093" name="그룹 1092">
            <a:extLst>
              <a:ext uri="{FF2B5EF4-FFF2-40B4-BE49-F238E27FC236}">
                <a16:creationId xmlns:a16="http://schemas.microsoft.com/office/drawing/2014/main" id="{9F1755B6-29C8-3F30-9065-950C863C0D14}"/>
              </a:ext>
            </a:extLst>
          </p:cNvPr>
          <p:cNvGrpSpPr/>
          <p:nvPr/>
        </p:nvGrpSpPr>
        <p:grpSpPr>
          <a:xfrm>
            <a:off x="5865539" y="743118"/>
            <a:ext cx="3148895" cy="5953443"/>
            <a:chOff x="10200877" y="244156"/>
            <a:chExt cx="4362450" cy="8247846"/>
          </a:xfrm>
        </p:grpSpPr>
        <p:pic>
          <p:nvPicPr>
            <p:cNvPr id="1084" name="그림 1083">
              <a:extLst>
                <a:ext uri="{FF2B5EF4-FFF2-40B4-BE49-F238E27FC236}">
                  <a16:creationId xmlns:a16="http://schemas.microsoft.com/office/drawing/2014/main" id="{FF7F70AD-2C8A-18D1-D085-A5EC31DC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19927" y="244156"/>
              <a:ext cx="4324350" cy="1990725"/>
            </a:xfrm>
            <a:prstGeom prst="rect">
              <a:avLst/>
            </a:prstGeom>
          </p:spPr>
        </p:pic>
        <p:pic>
          <p:nvPicPr>
            <p:cNvPr id="1086" name="그림 1085">
              <a:extLst>
                <a:ext uri="{FF2B5EF4-FFF2-40B4-BE49-F238E27FC236}">
                  <a16:creationId xmlns:a16="http://schemas.microsoft.com/office/drawing/2014/main" id="{321D2D17-CB93-E40E-6631-9A7D0D7E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19927" y="2382318"/>
              <a:ext cx="4324350" cy="1638300"/>
            </a:xfrm>
            <a:prstGeom prst="rect">
              <a:avLst/>
            </a:prstGeom>
          </p:spPr>
        </p:pic>
        <p:pic>
          <p:nvPicPr>
            <p:cNvPr id="1088" name="그림 1087">
              <a:extLst>
                <a:ext uri="{FF2B5EF4-FFF2-40B4-BE49-F238E27FC236}">
                  <a16:creationId xmlns:a16="http://schemas.microsoft.com/office/drawing/2014/main" id="{12E37E2B-3276-4E2E-ADFE-560AEDD58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0877" y="4168054"/>
              <a:ext cx="4362450" cy="1114425"/>
            </a:xfrm>
            <a:prstGeom prst="rect">
              <a:avLst/>
            </a:prstGeom>
          </p:spPr>
        </p:pic>
        <p:pic>
          <p:nvPicPr>
            <p:cNvPr id="1090" name="그림 1089">
              <a:extLst>
                <a:ext uri="{FF2B5EF4-FFF2-40B4-BE49-F238E27FC236}">
                  <a16:creationId xmlns:a16="http://schemas.microsoft.com/office/drawing/2014/main" id="{D4A6B022-4D55-016A-BD77-140A5ED24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19927" y="5429915"/>
              <a:ext cx="4324350" cy="1562100"/>
            </a:xfrm>
            <a:prstGeom prst="rect">
              <a:avLst/>
            </a:prstGeom>
          </p:spPr>
        </p:pic>
        <p:pic>
          <p:nvPicPr>
            <p:cNvPr id="1092" name="그림 1091">
              <a:extLst>
                <a:ext uri="{FF2B5EF4-FFF2-40B4-BE49-F238E27FC236}">
                  <a16:creationId xmlns:a16="http://schemas.microsoft.com/office/drawing/2014/main" id="{39505981-28D7-835D-027E-77804F7E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19927" y="7139452"/>
              <a:ext cx="4324350" cy="1352550"/>
            </a:xfrm>
            <a:prstGeom prst="rect">
              <a:avLst/>
            </a:prstGeom>
          </p:spPr>
        </p:pic>
      </p:grp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386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83467038-DDB7-C554-4CFB-282D78063B8F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C3C51AAA-C562-9EB8-0A65-505E87679606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A632A2C-2A5B-0638-64F7-39AAC015992A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206A077F-4DEA-6E07-C001-CFF4ABB6B48A}"/>
              </a:ext>
            </a:extLst>
          </p:cNvPr>
          <p:cNvSpPr txBox="1"/>
          <p:nvPr/>
        </p:nvSpPr>
        <p:spPr>
          <a:xfrm>
            <a:off x="6299200" y="431054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6404B548-4486-6429-3631-0DE47BBD24FF}"/>
              </a:ext>
            </a:extLst>
          </p:cNvPr>
          <p:cNvSpPr txBox="1"/>
          <p:nvPr/>
        </p:nvSpPr>
        <p:spPr>
          <a:xfrm>
            <a:off x="6314801" y="559284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1A87C1ED-7F96-603C-70A9-516E9EB14F25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BF71B78A-0C93-52F7-1B53-FF7BCC30E6FB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4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각도정보를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B9BBB-FE1C-C6EC-4394-94E9F484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" y="1348020"/>
            <a:ext cx="950636" cy="1241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18F637-CD13-56FE-2FB3-9FC9379C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1" y="2734729"/>
            <a:ext cx="950635" cy="12411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27DC2B-5A08-83F4-C464-E71F6C9C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1" y="5508146"/>
            <a:ext cx="950635" cy="1241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1C58E-47A1-FA5B-CE65-0376AADC9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1" y="4121438"/>
            <a:ext cx="950635" cy="12411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4DB16E-E051-73BC-32D3-F34140824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259" y="1309526"/>
            <a:ext cx="4782185" cy="13212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FB654B-25D8-F5AD-1A4D-F8DDB78DBC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9259" y="2697607"/>
            <a:ext cx="4782185" cy="13212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9D0039-5E54-4F5A-E877-7FAA47A3E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9258" y="5473769"/>
            <a:ext cx="4782185" cy="13212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46BB747-43D1-F027-8AF2-8068B3321F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9259" y="4085688"/>
            <a:ext cx="4782185" cy="13212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A3A681-2CFD-ED22-0C01-89C3685A8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087064" y="1439916"/>
            <a:ext cx="822347" cy="8023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D6FB9B3-2436-CCAA-4151-B7E9F68467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87064" y="2835330"/>
            <a:ext cx="822347" cy="8023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A8A4EDC-904C-BB78-B856-7E56E85B8E55}"/>
              </a:ext>
            </a:extLst>
          </p:cNvPr>
          <p:cNvSpPr txBox="1"/>
          <p:nvPr/>
        </p:nvSpPr>
        <p:spPr>
          <a:xfrm>
            <a:off x="7995030" y="1426447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0°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1A683D-17E4-FE32-7ACA-EB9A899654DB}"/>
              </a:ext>
            </a:extLst>
          </p:cNvPr>
          <p:cNvSpPr txBox="1"/>
          <p:nvPr/>
        </p:nvSpPr>
        <p:spPr>
          <a:xfrm>
            <a:off x="7995030" y="1619847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5D1D7A-36DE-C625-818C-8E8BD0229D2D}"/>
              </a:ext>
            </a:extLst>
          </p:cNvPr>
          <p:cNvSpPr txBox="1"/>
          <p:nvPr/>
        </p:nvSpPr>
        <p:spPr>
          <a:xfrm>
            <a:off x="7995030" y="1813247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3D35E4-45CD-AB01-C2EF-19EA3182A30F}"/>
              </a:ext>
            </a:extLst>
          </p:cNvPr>
          <p:cNvSpPr txBox="1"/>
          <p:nvPr/>
        </p:nvSpPr>
        <p:spPr>
          <a:xfrm>
            <a:off x="7995030" y="200664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A10A1F-493C-37A7-3EEB-9DD817E72277}"/>
              </a:ext>
            </a:extLst>
          </p:cNvPr>
          <p:cNvSpPr txBox="1"/>
          <p:nvPr/>
        </p:nvSpPr>
        <p:spPr>
          <a:xfrm>
            <a:off x="7995030" y="280996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73D043-7425-6C2C-52F6-9FE7965CAE80}"/>
              </a:ext>
            </a:extLst>
          </p:cNvPr>
          <p:cNvSpPr txBox="1"/>
          <p:nvPr/>
        </p:nvSpPr>
        <p:spPr>
          <a:xfrm>
            <a:off x="7995030" y="300336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90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65EADE-8B99-24F4-351B-260B3B2C28BB}"/>
              </a:ext>
            </a:extLst>
          </p:cNvPr>
          <p:cNvSpPr txBox="1"/>
          <p:nvPr/>
        </p:nvSpPr>
        <p:spPr>
          <a:xfrm>
            <a:off x="7995030" y="3196760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944896-D791-5619-B8E5-39A416E07865}"/>
              </a:ext>
            </a:extLst>
          </p:cNvPr>
          <p:cNvSpPr txBox="1"/>
          <p:nvPr/>
        </p:nvSpPr>
        <p:spPr>
          <a:xfrm>
            <a:off x="7995030" y="3390161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F07A796-FEFA-7ADC-E2CD-F93391596A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7062" y="5607109"/>
            <a:ext cx="822349" cy="80232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09E2014-4E01-407C-A5D9-2AD77D32A8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087063" y="4226946"/>
            <a:ext cx="822347" cy="8023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AA6CC69-35DF-6B5C-9399-1F5331937F65}"/>
              </a:ext>
            </a:extLst>
          </p:cNvPr>
          <p:cNvSpPr txBox="1"/>
          <p:nvPr/>
        </p:nvSpPr>
        <p:spPr>
          <a:xfrm>
            <a:off x="7995030" y="419824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8BF6B7-7C50-4957-2E92-84593CE410F0}"/>
              </a:ext>
            </a:extLst>
          </p:cNvPr>
          <p:cNvSpPr txBox="1"/>
          <p:nvPr/>
        </p:nvSpPr>
        <p:spPr>
          <a:xfrm>
            <a:off x="7995030" y="439164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F32A1B-FEB1-5A2A-1462-172194879D99}"/>
              </a:ext>
            </a:extLst>
          </p:cNvPr>
          <p:cNvSpPr txBox="1"/>
          <p:nvPr/>
        </p:nvSpPr>
        <p:spPr>
          <a:xfrm>
            <a:off x="7995030" y="4585049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135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4912DB-BE41-BCB0-57CE-EE7AA3B7F37E}"/>
              </a:ext>
            </a:extLst>
          </p:cNvPr>
          <p:cNvSpPr txBox="1"/>
          <p:nvPr/>
        </p:nvSpPr>
        <p:spPr>
          <a:xfrm>
            <a:off x="7995030" y="4778450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45 °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F671EE-1202-9C7C-2A13-1B230608984B}"/>
              </a:ext>
            </a:extLst>
          </p:cNvPr>
          <p:cNvSpPr txBox="1"/>
          <p:nvPr/>
        </p:nvSpPr>
        <p:spPr>
          <a:xfrm>
            <a:off x="7995030" y="558653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0°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11AA8E-2DBC-4A22-CE8C-3486BD574C2C}"/>
              </a:ext>
            </a:extLst>
          </p:cNvPr>
          <p:cNvSpPr txBox="1"/>
          <p:nvPr/>
        </p:nvSpPr>
        <p:spPr>
          <a:xfrm>
            <a:off x="7995030" y="5779938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90 °</a:t>
            </a:r>
            <a:endParaRPr lang="ko-KR" alt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5A48C1-71C8-8224-814E-CE56D24F8979}"/>
              </a:ext>
            </a:extLst>
          </p:cNvPr>
          <p:cNvSpPr txBox="1"/>
          <p:nvPr/>
        </p:nvSpPr>
        <p:spPr>
          <a:xfrm>
            <a:off x="7995030" y="5973338"/>
            <a:ext cx="747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135 °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F082A0-22D7-4C19-0204-071D7C09ADDA}"/>
              </a:ext>
            </a:extLst>
          </p:cNvPr>
          <p:cNvSpPr txBox="1"/>
          <p:nvPr/>
        </p:nvSpPr>
        <p:spPr>
          <a:xfrm>
            <a:off x="7995030" y="6166739"/>
            <a:ext cx="488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45 °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68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Moving Dot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386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65B3D-0F62-AFBA-39D0-C26C320F1BC5}"/>
              </a:ext>
            </a:extLst>
          </p:cNvPr>
          <p:cNvGrpSpPr/>
          <p:nvPr/>
        </p:nvGrpSpPr>
        <p:grpSpPr>
          <a:xfrm>
            <a:off x="0" y="1824792"/>
            <a:ext cx="2198934" cy="3840240"/>
            <a:chOff x="-166025" y="1967893"/>
            <a:chExt cx="2500116" cy="43662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CD21411-1517-10E7-3CC2-1271C9C2A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59654" y="2728315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0D62CB-0A5B-6CEE-B3D3-C3B46A06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64037" y="2854033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5E5A81-04CA-890A-88AC-4C1DC7344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868420" y="2979751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321EC35-C85D-82A4-D177-488EEF6A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972803" y="3105469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8714F6-EF79-836F-507E-7FB4951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1077186" y="3231187"/>
              <a:ext cx="977746" cy="12523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256E75-60DF-73E1-BB49-A705ECD46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523" y="2341325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4E0C4FB-0A75-F755-C6D4-6EB1AF67FDE7}"/>
                </a:ext>
              </a:extLst>
            </p:cNvPr>
            <p:cNvCxnSpPr>
              <a:cxnSpLocks/>
            </p:cNvCxnSpPr>
            <p:nvPr/>
          </p:nvCxnSpPr>
          <p:spPr>
            <a:xfrm>
              <a:off x="643404" y="3980846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218B295-1770-C9F4-4C27-46946B81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50463" y="3980846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1B2003-AA32-0EAC-E43B-6A03239AB1AD}"/>
                </a:ext>
              </a:extLst>
            </p:cNvPr>
            <p:cNvSpPr txBox="1"/>
            <p:nvPr/>
          </p:nvSpPr>
          <p:spPr>
            <a:xfrm>
              <a:off x="-166025" y="4607571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1E5D2D0-47DA-FBEF-9419-331DCF6DFEF7}"/>
                </a:ext>
              </a:extLst>
            </p:cNvPr>
            <p:cNvSpPr/>
            <p:nvPr/>
          </p:nvSpPr>
          <p:spPr>
            <a:xfrm>
              <a:off x="829542" y="5107488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4ECA3F9-27AE-7210-8ECE-37726E3AB026}"/>
                </a:ext>
              </a:extLst>
            </p:cNvPr>
            <p:cNvSpPr/>
            <p:nvPr/>
          </p:nvSpPr>
          <p:spPr>
            <a:xfrm>
              <a:off x="886579" y="5177439"/>
              <a:ext cx="265213" cy="278673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4C5210F-6853-3416-C4C1-72ABD8CDA2F0}"/>
                </a:ext>
              </a:extLst>
            </p:cNvPr>
            <p:cNvSpPr/>
            <p:nvPr/>
          </p:nvSpPr>
          <p:spPr>
            <a:xfrm>
              <a:off x="1465227" y="5986624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41D2E72-E26A-F144-4769-6C55BA22654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800" y="5479721"/>
              <a:ext cx="315934" cy="477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2AC2F7-4C87-D184-B4CB-188AAC165C17}"/>
                </a:ext>
              </a:extLst>
            </p:cNvPr>
            <p:cNvSpPr txBox="1"/>
            <p:nvPr/>
          </p:nvSpPr>
          <p:spPr>
            <a:xfrm>
              <a:off x="330785" y="1967893"/>
              <a:ext cx="1929929" cy="349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Dot Stim</a:t>
              </a:r>
              <a:endParaRPr lang="ko-KR" altLang="en-US" b="1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D2E3948-B78E-4B38-0089-7967D94DC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195" y="1921050"/>
            <a:ext cx="2971816" cy="19244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00C49AB-EE98-FBCE-EBA8-8E7656BB52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8195" y="3990670"/>
            <a:ext cx="2971816" cy="1924479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46D22D-F663-7377-2173-5AE08843D1E9}"/>
              </a:ext>
            </a:extLst>
          </p:cNvPr>
          <p:cNvGrpSpPr/>
          <p:nvPr/>
        </p:nvGrpSpPr>
        <p:grpSpPr>
          <a:xfrm>
            <a:off x="5905586" y="749383"/>
            <a:ext cx="3069632" cy="5912578"/>
            <a:chOff x="9739199" y="0"/>
            <a:chExt cx="4362450" cy="840274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1C06206-C61D-E7DA-6107-F4B28A37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58249" y="0"/>
              <a:ext cx="4324350" cy="199072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9C489C-C482-D0FA-5A78-5F2C1E037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58249" y="2162598"/>
              <a:ext cx="4324350" cy="16383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44F8499-AAB4-73A0-5939-D549EEE9B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39199" y="3972771"/>
              <a:ext cx="4362450" cy="11144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9C0BA4C-13DC-D75F-838D-668388E65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9199" y="5259069"/>
              <a:ext cx="4362450" cy="16192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17C8EAB-A942-70C2-D90F-2BE56492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58249" y="7050193"/>
              <a:ext cx="4324350" cy="1352550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ADF73509-B2F8-14D3-8DBC-B06705816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0115" y="5676272"/>
            <a:ext cx="3069631" cy="9601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69E74A-8299-4511-3033-85B0B138AC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8991" y="4490132"/>
            <a:ext cx="3042823" cy="10991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CDEEBC-2C5A-2671-515C-232E892F6C3B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77C44E-9A83-2C3C-9358-92DDEBFF9B60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546E65-1795-F5EE-B4EA-7DB8BE7878B6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B5A4B7-AFBA-1B78-9B3E-2009E6C54F78}"/>
              </a:ext>
            </a:extLst>
          </p:cNvPr>
          <p:cNvSpPr txBox="1"/>
          <p:nvPr/>
        </p:nvSpPr>
        <p:spPr>
          <a:xfrm>
            <a:off x="6299200" y="431054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4175E4-DAC2-EF63-77A1-DE0582B4B315}"/>
              </a:ext>
            </a:extLst>
          </p:cNvPr>
          <p:cNvSpPr txBox="1"/>
          <p:nvPr/>
        </p:nvSpPr>
        <p:spPr>
          <a:xfrm>
            <a:off x="6314801" y="559284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A22129-2AF5-9C1C-AE36-8E3488CA093B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FA69AF-D2CC-8F5F-E8BD-055868B2F590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94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717526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Moving edge 0 degree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A5BB23-5F3D-6D1A-8A8F-0F0553ABFF4D}"/>
              </a:ext>
            </a:extLst>
          </p:cNvPr>
          <p:cNvGrpSpPr/>
          <p:nvPr/>
        </p:nvGrpSpPr>
        <p:grpSpPr>
          <a:xfrm>
            <a:off x="0" y="1747781"/>
            <a:ext cx="2336932" cy="4033472"/>
            <a:chOff x="-248759" y="1646670"/>
            <a:chExt cx="2500116" cy="4315122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A35CB54E-4FBA-581C-827A-4052C6C70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89" y="2011940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2B3447E-87BE-32CF-4BBB-EB1CC5464ED1}"/>
                </a:ext>
              </a:extLst>
            </p:cNvPr>
            <p:cNvCxnSpPr>
              <a:cxnSpLocks/>
            </p:cNvCxnSpPr>
            <p:nvPr/>
          </p:nvCxnSpPr>
          <p:spPr>
            <a:xfrm>
              <a:off x="560670" y="3651461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E63BE56-6139-C6EF-EB2E-89FD12E836AC}"/>
                </a:ext>
              </a:extLst>
            </p:cNvPr>
            <p:cNvCxnSpPr>
              <a:cxnSpLocks/>
            </p:cNvCxnSpPr>
            <p:nvPr/>
          </p:nvCxnSpPr>
          <p:spPr>
            <a:xfrm>
              <a:off x="567729" y="3651461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0EA68-EA36-3D18-71DD-5C3257A92A72}"/>
                </a:ext>
              </a:extLst>
            </p:cNvPr>
            <p:cNvSpPr txBox="1"/>
            <p:nvPr/>
          </p:nvSpPr>
          <p:spPr>
            <a:xfrm>
              <a:off x="-248759" y="4278186"/>
              <a:ext cx="1732084" cy="29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72BE05-C637-F06F-81AF-4DF9E061ABDD}"/>
                </a:ext>
              </a:extLst>
            </p:cNvPr>
            <p:cNvSpPr/>
            <p:nvPr/>
          </p:nvSpPr>
          <p:spPr>
            <a:xfrm>
              <a:off x="742348" y="4735159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65821228-047E-CB5F-045F-EDD703BB59EA}"/>
                </a:ext>
              </a:extLst>
            </p:cNvPr>
            <p:cNvSpPr/>
            <p:nvPr/>
          </p:nvSpPr>
          <p:spPr>
            <a:xfrm>
              <a:off x="827803" y="4854923"/>
              <a:ext cx="136281" cy="1025082"/>
            </a:xfrm>
            <a:prstGeom prst="can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102BAF23-01EB-9F63-2F66-5AFFFBFC6611}"/>
                </a:ext>
              </a:extLst>
            </p:cNvPr>
            <p:cNvSpPr/>
            <p:nvPr/>
          </p:nvSpPr>
          <p:spPr>
            <a:xfrm>
              <a:off x="1498949" y="4854923"/>
              <a:ext cx="136281" cy="1025082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323C18-1AED-D62D-56AE-6C9E533C79B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03" y="5345831"/>
              <a:ext cx="3944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959052-7D4A-BD06-B79F-8CB183644431}"/>
                </a:ext>
              </a:extLst>
            </p:cNvPr>
            <p:cNvSpPr txBox="1"/>
            <p:nvPr/>
          </p:nvSpPr>
          <p:spPr>
            <a:xfrm>
              <a:off x="287920" y="1646670"/>
              <a:ext cx="1905405" cy="329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Edge Stim</a:t>
              </a:r>
              <a:endParaRPr lang="ko-KR" altLang="en-US" b="1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BB2D09-8D41-07E9-633B-F4E16884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91479" y="236846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137BF7-4253-3C87-1F64-00C9B13C7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4633" y="2512467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08296F-48AB-2615-95DF-B7B0E1961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837787" y="265647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3F5B204-F482-3804-8C05-A6769BC5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960941" y="2800477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9975DC-F0D1-3480-4BC9-D44DA535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1084096" y="2944482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605F0A1-179C-AC8C-CE61-8AD479CDF555}"/>
              </a:ext>
            </a:extLst>
          </p:cNvPr>
          <p:cNvGrpSpPr/>
          <p:nvPr/>
        </p:nvGrpSpPr>
        <p:grpSpPr>
          <a:xfrm>
            <a:off x="5928742" y="768961"/>
            <a:ext cx="3121394" cy="6074267"/>
            <a:chOff x="9886676" y="-114761"/>
            <a:chExt cx="4362450" cy="848937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854D1D8-67FB-896A-CE08-2F4D672A1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5726" y="-114761"/>
              <a:ext cx="4324350" cy="199072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C9AD63F-0906-481B-8FCF-2D542136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05726" y="2083783"/>
              <a:ext cx="4324350" cy="16383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BA69BF-55DC-FCF3-878A-135F68C54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6676" y="3929902"/>
              <a:ext cx="4362450" cy="111442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50936DA-D531-5E19-6AD2-2FCD6A920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5726" y="5252146"/>
              <a:ext cx="4324350" cy="15621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0F98E67-7B7C-301D-508D-6123BC77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5726" y="7022066"/>
              <a:ext cx="4324350" cy="1352550"/>
            </a:xfrm>
            <a:prstGeom prst="rect">
              <a:avLst/>
            </a:prstGeom>
          </p:spPr>
        </p:pic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A1EE6F66-D063-5B1C-213D-A37DF3289A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4153" y="2003916"/>
            <a:ext cx="2989061" cy="1935647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7DA8D525-EED9-FA28-62FB-4E26B9B0D5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9650" y="4005861"/>
            <a:ext cx="2989060" cy="1935647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01D382F7-BB63-2449-4A8A-520A491F8EF8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A5EA3C77-649D-BDBD-B918-6F014BACFC54}"/>
              </a:ext>
            </a:extLst>
          </p:cNvPr>
          <p:cNvSpPr txBox="1"/>
          <p:nvPr/>
        </p:nvSpPr>
        <p:spPr>
          <a:xfrm>
            <a:off x="6248400" y="212623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8FFCE87-8015-162C-E0AF-1ED4C38BC437}"/>
              </a:ext>
            </a:extLst>
          </p:cNvPr>
          <p:cNvSpPr txBox="1"/>
          <p:nvPr/>
        </p:nvSpPr>
        <p:spPr>
          <a:xfrm>
            <a:off x="6299200" y="367293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AB26771-B617-B679-C5B3-182E2B82DC57}"/>
              </a:ext>
            </a:extLst>
          </p:cNvPr>
          <p:cNvSpPr txBox="1"/>
          <p:nvPr/>
        </p:nvSpPr>
        <p:spPr>
          <a:xfrm>
            <a:off x="6299200" y="438425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848544B-963F-8059-0C5D-053B7529D535}"/>
              </a:ext>
            </a:extLst>
          </p:cNvPr>
          <p:cNvSpPr txBox="1"/>
          <p:nvPr/>
        </p:nvSpPr>
        <p:spPr>
          <a:xfrm>
            <a:off x="6341178" y="5781253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DE27BEED-ABEA-2821-42F5-2B811D315F33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F613F226-3508-24D9-C3AE-EB3A1D5A70EE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CBFDC-DB29-AC0E-A74F-4754C94BFF0B}"/>
              </a:ext>
            </a:extLst>
          </p:cNvPr>
          <p:cNvSpPr txBox="1"/>
          <p:nvPr/>
        </p:nvSpPr>
        <p:spPr>
          <a:xfrm>
            <a:off x="881762" y="5794946"/>
            <a:ext cx="10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degree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0697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765884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lt1"/>
                </a:solidFill>
              </a:rPr>
              <a:t>Moving edge 90 degree</a:t>
            </a:r>
            <a:endParaRPr lang="en-US" altLang="ko-KR"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B2AF34-D2FA-BA11-BD9C-03BD2B89DD85}"/>
              </a:ext>
            </a:extLst>
          </p:cNvPr>
          <p:cNvGrpSpPr/>
          <p:nvPr/>
        </p:nvGrpSpPr>
        <p:grpSpPr>
          <a:xfrm>
            <a:off x="55200" y="1816035"/>
            <a:ext cx="2154532" cy="3749494"/>
            <a:chOff x="-741376" y="1385211"/>
            <a:chExt cx="2500116" cy="4350908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4AC15176-E14C-CBE2-9F34-0513B042A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2" y="1750481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BBD5B01-47B6-3150-F6FC-A2A5702AEA15}"/>
                </a:ext>
              </a:extLst>
            </p:cNvPr>
            <p:cNvCxnSpPr>
              <a:cxnSpLocks/>
            </p:cNvCxnSpPr>
            <p:nvPr/>
          </p:nvCxnSpPr>
          <p:spPr>
            <a:xfrm>
              <a:off x="68053" y="3390002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CF9B548-A961-4808-5965-696EAC6E3D56}"/>
                </a:ext>
              </a:extLst>
            </p:cNvPr>
            <p:cNvCxnSpPr>
              <a:cxnSpLocks/>
            </p:cNvCxnSpPr>
            <p:nvPr/>
          </p:nvCxnSpPr>
          <p:spPr>
            <a:xfrm>
              <a:off x="75112" y="3390002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38B43-C46C-D195-84B9-FE87DD81D9D3}"/>
                </a:ext>
              </a:extLst>
            </p:cNvPr>
            <p:cNvSpPr txBox="1"/>
            <p:nvPr/>
          </p:nvSpPr>
          <p:spPr>
            <a:xfrm>
              <a:off x="-741376" y="4016727"/>
              <a:ext cx="1732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Time domain</a:t>
              </a:r>
              <a:endPara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2B9EFB-78AA-5DA9-9C92-F7222C384BF7}"/>
                </a:ext>
              </a:extLst>
            </p:cNvPr>
            <p:cNvGrpSpPr/>
            <p:nvPr/>
          </p:nvGrpSpPr>
          <p:grpSpPr>
            <a:xfrm rot="5400000">
              <a:off x="162080" y="4633928"/>
              <a:ext cx="1226634" cy="977747"/>
              <a:chOff x="4728042" y="5105027"/>
              <a:chExt cx="977746" cy="122663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B55A84-89B7-B160-7F03-E7B956366762}"/>
                  </a:ext>
                </a:extLst>
              </p:cNvPr>
              <p:cNvSpPr/>
              <p:nvPr/>
            </p:nvSpPr>
            <p:spPr>
              <a:xfrm>
                <a:off x="4728042" y="5105027"/>
                <a:ext cx="977746" cy="12266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원통형 15">
                <a:extLst>
                  <a:ext uri="{FF2B5EF4-FFF2-40B4-BE49-F238E27FC236}">
                    <a16:creationId xmlns:a16="http://schemas.microsoft.com/office/drawing/2014/main" id="{158EC0AC-ABEE-A538-97F6-6EDE662BE924}"/>
                  </a:ext>
                </a:extLst>
              </p:cNvPr>
              <p:cNvSpPr/>
              <p:nvPr/>
            </p:nvSpPr>
            <p:spPr>
              <a:xfrm>
                <a:off x="4813497" y="5224791"/>
                <a:ext cx="136281" cy="1025082"/>
              </a:xfrm>
              <a:prstGeom prst="can">
                <a:avLst/>
              </a:prstGeom>
              <a:solidFill>
                <a:schemeClr val="accent2">
                  <a:alpha val="39000"/>
                </a:schemeClr>
              </a:solidFill>
              <a:ln>
                <a:solidFill>
                  <a:schemeClr val="accent2">
                    <a:shade val="50000"/>
                    <a:alpha val="32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원통형 16">
                <a:extLst>
                  <a:ext uri="{FF2B5EF4-FFF2-40B4-BE49-F238E27FC236}">
                    <a16:creationId xmlns:a16="http://schemas.microsoft.com/office/drawing/2014/main" id="{29E832BF-CC26-90A6-015B-CC7436B1A739}"/>
                  </a:ext>
                </a:extLst>
              </p:cNvPr>
              <p:cNvSpPr/>
              <p:nvPr/>
            </p:nvSpPr>
            <p:spPr>
              <a:xfrm>
                <a:off x="5484643" y="5224791"/>
                <a:ext cx="136281" cy="1025082"/>
              </a:xfrm>
              <a:prstGeom prst="can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05C0420F-1302-1780-60A7-954B591EE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6897" y="5715699"/>
                <a:ext cx="39447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22A2F0-4294-5ADA-7E97-482FD50AD73E}"/>
                </a:ext>
              </a:extLst>
            </p:cNvPr>
            <p:cNvSpPr txBox="1"/>
            <p:nvPr/>
          </p:nvSpPr>
          <p:spPr>
            <a:xfrm>
              <a:off x="-412630" y="1385211"/>
              <a:ext cx="2113340" cy="357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Moving Edge Stim</a:t>
              </a:r>
              <a:endParaRPr lang="ko-KR" altLang="en-US" b="1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3B4189D-CF2D-407D-FFA8-D93CB604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862" y="210700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3C34C07-741D-3E3F-B568-6764DCC7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222016" y="2251008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201B75B-46B6-A2C7-9437-09D9BAAF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345170" y="239501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9331207-F498-1C2C-7FE0-DA540F1F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</a:blip>
            <a:stretch>
              <a:fillRect/>
            </a:stretch>
          </p:blipFill>
          <p:spPr>
            <a:xfrm>
              <a:off x="468324" y="2539018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AFA5E6-4BEC-0545-EA20-CED46C48E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40000"/>
            </a:blip>
            <a:stretch>
              <a:fillRect/>
            </a:stretch>
          </p:blipFill>
          <p:spPr>
            <a:xfrm>
              <a:off x="591479" y="2683023"/>
              <a:ext cx="985234" cy="126195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8AB56701-5D06-C6AE-F1BE-BFA77B235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464" y="1907554"/>
            <a:ext cx="3034579" cy="19651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85E04C-5E1E-FB0D-6596-C19A7B1A1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371" y="4021969"/>
            <a:ext cx="3034581" cy="196512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C0FEDA1-6433-7BE3-5531-AF76BBD7C05D}"/>
              </a:ext>
            </a:extLst>
          </p:cNvPr>
          <p:cNvGrpSpPr/>
          <p:nvPr/>
        </p:nvGrpSpPr>
        <p:grpSpPr>
          <a:xfrm>
            <a:off x="5836461" y="720003"/>
            <a:ext cx="3193942" cy="6070263"/>
            <a:chOff x="9905981" y="-174690"/>
            <a:chExt cx="4362450" cy="829107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378EB5B-619F-EBC3-0BC4-5B2BFEC7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5031" y="-174690"/>
              <a:ext cx="4324350" cy="19907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7F23741-F3EE-1664-9DDB-E0A9863DE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25031" y="1974279"/>
              <a:ext cx="4324350" cy="16383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C7D2266-B8A5-D0A0-675E-DBA34DFF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05981" y="3770823"/>
              <a:ext cx="4362450" cy="111442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6F46516-D29F-24AB-3FDB-F4BDDDE3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25031" y="5043492"/>
              <a:ext cx="4324350" cy="15621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CEDBD01-6950-04FB-C701-D5548D011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25031" y="6763838"/>
              <a:ext cx="4324350" cy="135255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E4E7F2F-23E1-8FE9-CE3E-A0C0BE93037D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1FFC99-EF40-32D9-3A92-C555AC260A53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03FAC0-C4CE-62E1-FCCF-C2782C96A7BE}"/>
              </a:ext>
            </a:extLst>
          </p:cNvPr>
          <p:cNvSpPr txBox="1"/>
          <p:nvPr/>
        </p:nvSpPr>
        <p:spPr>
          <a:xfrm>
            <a:off x="6299200" y="367913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9C561F-A7C7-30EA-070C-F85AC61DBD0A}"/>
              </a:ext>
            </a:extLst>
          </p:cNvPr>
          <p:cNvSpPr txBox="1"/>
          <p:nvPr/>
        </p:nvSpPr>
        <p:spPr>
          <a:xfrm>
            <a:off x="6299200" y="4336797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89013E-DFBB-AAA2-D87D-066B7083234E}"/>
              </a:ext>
            </a:extLst>
          </p:cNvPr>
          <p:cNvSpPr txBox="1"/>
          <p:nvPr/>
        </p:nvSpPr>
        <p:spPr>
          <a:xfrm>
            <a:off x="6307748" y="5694717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A6AE14-C34A-BE2C-80C1-54271D5035C6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252C5A-5764-7F4F-7586-67761B29AA77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174A8-E15D-68C4-852E-77637D7DC719}"/>
              </a:ext>
            </a:extLst>
          </p:cNvPr>
          <p:cNvSpPr txBox="1"/>
          <p:nvPr/>
        </p:nvSpPr>
        <p:spPr>
          <a:xfrm>
            <a:off x="885425" y="5657918"/>
            <a:ext cx="1024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 degree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3190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" name="Google Shape;115;p3">
            <a:extLst>
              <a:ext uri="{FF2B5EF4-FFF2-40B4-BE49-F238E27FC236}">
                <a16:creationId xmlns:a16="http://schemas.microsoft.com/office/drawing/2014/main" id="{3D5E4876-B2AF-5735-074A-B2B35C50AE3E}"/>
              </a:ext>
            </a:extLst>
          </p:cNvPr>
          <p:cNvSpPr/>
          <p:nvPr/>
        </p:nvSpPr>
        <p:spPr>
          <a:xfrm>
            <a:off x="113597" y="627641"/>
            <a:ext cx="2449361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Falling Stim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EB3B635-B391-13FE-72D0-705E9229E841}"/>
              </a:ext>
            </a:extLst>
          </p:cNvPr>
          <p:cNvSpPr txBox="1"/>
          <p:nvPr/>
        </p:nvSpPr>
        <p:spPr>
          <a:xfrm>
            <a:off x="3242667" y="6482489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Simulation time = 0.40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BD064B3-E994-3CBC-99BC-1E0C3F155328}"/>
              </a:ext>
            </a:extLst>
          </p:cNvPr>
          <p:cNvGrpSpPr/>
          <p:nvPr/>
        </p:nvGrpSpPr>
        <p:grpSpPr>
          <a:xfrm>
            <a:off x="211488" y="1913015"/>
            <a:ext cx="1949757" cy="3700829"/>
            <a:chOff x="6332888" y="1967893"/>
            <a:chExt cx="2364570" cy="4488184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6059E5F5-CFAE-FEF3-2D6D-C0ECD10FD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7982" y="2333163"/>
              <a:ext cx="0" cy="16529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177E4A1-09BC-03C2-A22B-02669ED9D087}"/>
                </a:ext>
              </a:extLst>
            </p:cNvPr>
            <p:cNvCxnSpPr>
              <a:cxnSpLocks/>
            </p:cNvCxnSpPr>
            <p:nvPr/>
          </p:nvCxnSpPr>
          <p:spPr>
            <a:xfrm>
              <a:off x="6743863" y="3972684"/>
              <a:ext cx="169068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FDDAE23-2D7D-9FBD-387B-E8BA90EAD064}"/>
                </a:ext>
              </a:extLst>
            </p:cNvPr>
            <p:cNvCxnSpPr>
              <a:cxnSpLocks/>
            </p:cNvCxnSpPr>
            <p:nvPr/>
          </p:nvCxnSpPr>
          <p:spPr>
            <a:xfrm>
              <a:off x="6750922" y="3972684"/>
              <a:ext cx="700286" cy="820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51ED0F-4D5F-E8E5-827A-4BDC27A76A69}"/>
                </a:ext>
              </a:extLst>
            </p:cNvPr>
            <p:cNvSpPr/>
            <p:nvPr/>
          </p:nvSpPr>
          <p:spPr>
            <a:xfrm>
              <a:off x="6332888" y="5110144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1605DD-2F92-B8DE-4B70-1659A6A07A37}"/>
                </a:ext>
              </a:extLst>
            </p:cNvPr>
            <p:cNvSpPr/>
            <p:nvPr/>
          </p:nvSpPr>
          <p:spPr>
            <a:xfrm>
              <a:off x="6689154" y="5597997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5E7180-0581-D162-7378-A904A69FC027}"/>
                </a:ext>
              </a:extLst>
            </p:cNvPr>
            <p:cNvSpPr/>
            <p:nvPr/>
          </p:nvSpPr>
          <p:spPr>
            <a:xfrm>
              <a:off x="7719712" y="5105029"/>
              <a:ext cx="977746" cy="12266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9B35BCE-9841-9CE7-ACD7-E9044BAF6673}"/>
                </a:ext>
              </a:extLst>
            </p:cNvPr>
            <p:cNvSpPr/>
            <p:nvPr/>
          </p:nvSpPr>
          <p:spPr>
            <a:xfrm>
              <a:off x="8062036" y="5569932"/>
              <a:ext cx="265213" cy="278673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>
              <a:solidFill>
                <a:schemeClr val="accent2">
                  <a:shade val="50000"/>
                  <a:alpha val="32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521AB77-A25E-2D0D-9741-4C7A35A22579}"/>
                </a:ext>
              </a:extLst>
            </p:cNvPr>
            <p:cNvSpPr/>
            <p:nvPr/>
          </p:nvSpPr>
          <p:spPr>
            <a:xfrm>
              <a:off x="8075978" y="6177404"/>
              <a:ext cx="265213" cy="27867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C1D6E59-4C95-D50B-0F9B-185EFDBB289B}"/>
                </a:ext>
              </a:extLst>
            </p:cNvPr>
            <p:cNvCxnSpPr>
              <a:cxnSpLocks/>
            </p:cNvCxnSpPr>
            <p:nvPr/>
          </p:nvCxnSpPr>
          <p:spPr>
            <a:xfrm>
              <a:off x="8195851" y="5887535"/>
              <a:ext cx="0" cy="4016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순서도: 추출 18">
              <a:extLst>
                <a:ext uri="{FF2B5EF4-FFF2-40B4-BE49-F238E27FC236}">
                  <a16:creationId xmlns:a16="http://schemas.microsoft.com/office/drawing/2014/main" id="{DAD33823-D32C-B6ED-4E48-BEA76D6B6318}"/>
                </a:ext>
              </a:extLst>
            </p:cNvPr>
            <p:cNvSpPr/>
            <p:nvPr/>
          </p:nvSpPr>
          <p:spPr>
            <a:xfrm rot="5400000">
              <a:off x="7253669" y="5594971"/>
              <a:ext cx="549792" cy="228597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68AAE-5B2A-5A64-3E15-C21366C589E1}"/>
                </a:ext>
              </a:extLst>
            </p:cNvPr>
            <p:cNvSpPr txBox="1"/>
            <p:nvPr/>
          </p:nvSpPr>
          <p:spPr>
            <a:xfrm>
              <a:off x="6689154" y="1967893"/>
              <a:ext cx="1732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Falling Stim</a:t>
              </a:r>
              <a:endParaRPr lang="ko-KR" altLang="en-US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EAB80A0-8502-D647-A8B9-1EE06928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775483" y="2702254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648DC2B-B615-E9B9-191F-7CA6E9A6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6902228" y="2848737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001F66-3851-CAB4-2FCC-F364C0BFF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7028973" y="2995220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DF06E7-1C95-04F2-DD27-6FC5BD43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7155718" y="3141703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04C5AEF-CC36-A726-5F0C-AD3E5C7F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282462" y="3288187"/>
              <a:ext cx="990545" cy="1268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747B7EF4-2AAB-562D-AA36-F32C7445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518" y="1880369"/>
            <a:ext cx="3068493" cy="19870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7D5DE0-9DFB-E032-2935-7F44AAD6B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518" y="3949734"/>
            <a:ext cx="3068493" cy="1987086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0195BC47-98C8-28C2-4FDC-939C7F3FAD93}"/>
              </a:ext>
            </a:extLst>
          </p:cNvPr>
          <p:cNvGrpSpPr/>
          <p:nvPr/>
        </p:nvGrpSpPr>
        <p:grpSpPr>
          <a:xfrm>
            <a:off x="5918872" y="866685"/>
            <a:ext cx="3030564" cy="5637653"/>
            <a:chOff x="9864726" y="-84087"/>
            <a:chExt cx="4362450" cy="8115313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2B02FDE-95A2-6EB0-70A7-DDBAB6D4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83776" y="-84087"/>
              <a:ext cx="4324350" cy="199072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ED95D3-F322-5A3B-1A45-A54DB0F7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3776" y="2020941"/>
              <a:ext cx="4324350" cy="16383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9ACFD88-8062-0015-865C-86818EA7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64726" y="3773544"/>
              <a:ext cx="4362450" cy="111442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DEC41EB-701C-CA06-AFDB-2216DFAA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83776" y="5002272"/>
              <a:ext cx="4324350" cy="15621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5486889-E6EC-6906-B2DF-AC7F705F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83776" y="6678676"/>
              <a:ext cx="4324350" cy="1352550"/>
            </a:xfrm>
            <a:prstGeom prst="rect">
              <a:avLst/>
            </a:prstGeom>
          </p:spPr>
        </p:pic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A5A1A4-79D9-E13D-E736-42F8812EDFF7}"/>
              </a:ext>
            </a:extLst>
          </p:cNvPr>
          <p:cNvCxnSpPr>
            <a:cxnSpLocks/>
          </p:cNvCxnSpPr>
          <p:nvPr/>
        </p:nvCxnSpPr>
        <p:spPr>
          <a:xfrm>
            <a:off x="4292042" y="1950813"/>
            <a:ext cx="0" cy="148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308BD24-3782-827B-3902-45A3AA6B1F2F}"/>
              </a:ext>
            </a:extLst>
          </p:cNvPr>
          <p:cNvCxnSpPr>
            <a:cxnSpLocks/>
          </p:cNvCxnSpPr>
          <p:nvPr/>
        </p:nvCxnSpPr>
        <p:spPr>
          <a:xfrm>
            <a:off x="4292042" y="4043291"/>
            <a:ext cx="0" cy="1485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FA0B035-DBAF-49C6-EEB1-2BCF8D13C1E6}"/>
              </a:ext>
            </a:extLst>
          </p:cNvPr>
          <p:cNvSpPr txBox="1"/>
          <p:nvPr/>
        </p:nvSpPr>
        <p:spPr>
          <a:xfrm>
            <a:off x="741034" y="5675210"/>
            <a:ext cx="9566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/>
              <a:t>500ms</a:t>
            </a:r>
            <a:endParaRPr lang="ko-KR" altLang="en-US" sz="105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E2E7EB-4B1D-21FA-7DA9-33B54A5E86FF}"/>
              </a:ext>
            </a:extLst>
          </p:cNvPr>
          <p:cNvSpPr txBox="1"/>
          <p:nvPr/>
        </p:nvSpPr>
        <p:spPr>
          <a:xfrm>
            <a:off x="6197600" y="572332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SA-vertical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8575C8-3362-990A-A42F-B3F3E63C8DBA}"/>
              </a:ext>
            </a:extLst>
          </p:cNvPr>
          <p:cNvSpPr txBox="1"/>
          <p:nvPr/>
        </p:nvSpPr>
        <p:spPr>
          <a:xfrm>
            <a:off x="6248400" y="2085811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SA-horizontal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A718C3-AF29-F56D-D7C9-43FD36701BE8}"/>
              </a:ext>
            </a:extLst>
          </p:cNvPr>
          <p:cNvSpPr txBox="1"/>
          <p:nvPr/>
        </p:nvSpPr>
        <p:spPr>
          <a:xfrm>
            <a:off x="6299200" y="3599290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SA-wide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107AAB-2C01-D688-A254-9E2EB1BC7A56}"/>
              </a:ext>
            </a:extLst>
          </p:cNvPr>
          <p:cNvSpPr txBox="1"/>
          <p:nvPr/>
        </p:nvSpPr>
        <p:spPr>
          <a:xfrm>
            <a:off x="6299200" y="424191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RA-vertical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6A6E0E-4B6A-BCC1-E06F-22BEACC4A714}"/>
              </a:ext>
            </a:extLst>
          </p:cNvPr>
          <p:cNvSpPr txBox="1"/>
          <p:nvPr/>
        </p:nvSpPr>
        <p:spPr>
          <a:xfrm>
            <a:off x="6299200" y="5506408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RA-horizontal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34737A-DCE5-1C9C-58AE-E8450916DA42}"/>
              </a:ext>
            </a:extLst>
          </p:cNvPr>
          <p:cNvSpPr txBox="1"/>
          <p:nvPr/>
        </p:nvSpPr>
        <p:spPr>
          <a:xfrm>
            <a:off x="2986550" y="1722404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SA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020E38-C035-455F-1A12-C7FA8F04458D}"/>
              </a:ext>
            </a:extLst>
          </p:cNvPr>
          <p:cNvSpPr txBox="1"/>
          <p:nvPr/>
        </p:nvSpPr>
        <p:spPr>
          <a:xfrm>
            <a:off x="3004670" y="3806095"/>
            <a:ext cx="1504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</a:rPr>
              <a:t>RA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38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C8F606-F302-4706-22F0-BF95F34E143B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FF77A4-F200-5BE0-9E63-34458DEA4F76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1187-9EB2-8E0E-3ECC-41BAC211298D}"/>
              </a:ext>
            </a:extLst>
          </p:cNvPr>
          <p:cNvSpPr/>
          <p:nvPr/>
        </p:nvSpPr>
        <p:spPr>
          <a:xfrm>
            <a:off x="105072" y="63027"/>
            <a:ext cx="1345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1C6B7-7DE2-ED62-F237-05ECE924AE2A}"/>
              </a:ext>
            </a:extLst>
          </p:cNvPr>
          <p:cNvSpPr txBox="1"/>
          <p:nvPr/>
        </p:nvSpPr>
        <p:spPr>
          <a:xfrm>
            <a:off x="395883" y="1146014"/>
            <a:ext cx="83522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/>
              <a:t>The primary afferents layer is composed of SA and FA afferents with a specific density and number, and it is expected to have a down-sampling effect on the sensor signal. This is not a novel finding, as it has been previously studied.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The use of various functional kernels in our research has enabled the detection of pressure, slip, and edge detection, which is a novel contribution to the field.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Our Online-SNN model performs mathematical calculations in the current time zone, but there is potential for improvement through the use of a spike-buffer and introduction of a synaptic delay kernel, which could help to identify more diverse time domain features.</a:t>
            </a:r>
          </a:p>
          <a:p>
            <a:pPr marL="228600" indent="-228600">
              <a:buAutoNum type="arabicPeriod"/>
            </a:pP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Currently, excitatory and inhibitory neurons are mixed in the kernel, but separating them into different layers is necessary for improved performance.</a:t>
            </a:r>
          </a:p>
          <a:p>
            <a:endParaRPr lang="en-US" altLang="ko-KR" sz="1200" dirty="0"/>
          </a:p>
          <a:p>
            <a:r>
              <a:rPr lang="en-US" altLang="ko-KR" sz="1200" dirty="0"/>
              <a:t>Overall, our research has contributed novel findings related to </a:t>
            </a:r>
            <a:r>
              <a:rPr lang="en-US" altLang="ko-KR" sz="1200" b="1" dirty="0"/>
              <a:t>functional kernels </a:t>
            </a:r>
            <a:r>
              <a:rPr lang="en-US" altLang="ko-KR" sz="1200" dirty="0"/>
              <a:t>for tactile perception and the potential for improvement of the Online-SNN model through the use of </a:t>
            </a:r>
            <a:r>
              <a:rPr lang="en-US" altLang="ko-KR" sz="1200" b="1" dirty="0"/>
              <a:t>spike-buffer</a:t>
            </a:r>
            <a:r>
              <a:rPr lang="en-US" altLang="ko-KR" sz="1200" dirty="0"/>
              <a:t> and </a:t>
            </a:r>
            <a:r>
              <a:rPr lang="en-US" altLang="ko-KR" sz="1200" b="1" dirty="0"/>
              <a:t>synaptic delay kernel</a:t>
            </a:r>
            <a:r>
              <a:rPr lang="en-US" altLang="ko-KR" sz="1200" dirty="0"/>
              <a:t>. However, further work is needed to separate excitatory and inhibitory neurons into different layers in the model.</a:t>
            </a:r>
            <a:endParaRPr lang="ko-KR" altLang="en-US" sz="1200" dirty="0"/>
          </a:p>
        </p:txBody>
      </p:sp>
      <p:graphicFrame>
        <p:nvGraphicFramePr>
          <p:cNvPr id="13" name="표 1049">
            <a:extLst>
              <a:ext uri="{FF2B5EF4-FFF2-40B4-BE49-F238E27FC236}">
                <a16:creationId xmlns:a16="http://schemas.microsoft.com/office/drawing/2014/main" id="{B834336F-C45E-B7F9-1178-633C47038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21534"/>
              </p:ext>
            </p:extLst>
          </p:nvPr>
        </p:nvGraphicFramePr>
        <p:xfrm>
          <a:off x="2013462" y="5071902"/>
          <a:ext cx="1212338" cy="158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169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606169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</a:tblGrid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-2.5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5662" marR="95662" marT="47831" marB="4783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95662" marR="95662" marT="47831" marB="4783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graphicFrame>
        <p:nvGraphicFramePr>
          <p:cNvPr id="14" name="표 1049">
            <a:extLst>
              <a:ext uri="{FF2B5EF4-FFF2-40B4-BE49-F238E27FC236}">
                <a16:creationId xmlns:a16="http://schemas.microsoft.com/office/drawing/2014/main" id="{ADC77453-BDEB-EBFE-D77E-723E2DB2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96241"/>
              </p:ext>
            </p:extLst>
          </p:nvPr>
        </p:nvGraphicFramePr>
        <p:xfrm>
          <a:off x="4527548" y="4932634"/>
          <a:ext cx="2702540" cy="1752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5635">
                  <a:extLst>
                    <a:ext uri="{9D8B030D-6E8A-4147-A177-3AD203B41FA5}">
                      <a16:colId xmlns:a16="http://schemas.microsoft.com/office/drawing/2014/main" val="535046323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1469562795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3253833260"/>
                    </a:ext>
                  </a:extLst>
                </a:gridCol>
                <a:gridCol w="675635">
                  <a:extLst>
                    <a:ext uri="{9D8B030D-6E8A-4147-A177-3AD203B41FA5}">
                      <a16:colId xmlns:a16="http://schemas.microsoft.com/office/drawing/2014/main" val="4221773694"/>
                    </a:ext>
                  </a:extLst>
                </a:gridCol>
              </a:tblGrid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Delay</a:t>
                      </a:r>
                      <a:br>
                        <a:rPr lang="en-US" altLang="ko-KR" sz="1400" b="1" dirty="0"/>
                      </a:br>
                      <a:r>
                        <a:rPr lang="en-US" altLang="ko-KR" sz="1400" b="1" dirty="0"/>
                        <a:t>= 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-2.5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89783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1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3667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68219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1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40826"/>
                  </a:ext>
                </a:extLst>
              </a:tr>
              <a:tr h="317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 </a:t>
                      </a:r>
                      <a:r>
                        <a:rPr lang="en-US" altLang="ko-KR" sz="1400" b="1" dirty="0" err="1"/>
                        <a:t>ms</a:t>
                      </a:r>
                      <a:endParaRPr lang="ko-KR" altLang="en-US" sz="1400" b="1" dirty="0"/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-2.5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5 </a:t>
                      </a:r>
                      <a:r>
                        <a:rPr kumimoji="0" lang="en-US" altLang="ko-KR" sz="14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ms</a:t>
                      </a:r>
                      <a:endParaRPr kumimoji="0" lang="ko-KR" alt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marL="55290" marR="55290" marT="27645" marB="2764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284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D03AF12-B4D5-DC9F-28F4-02C4925249A0}"/>
              </a:ext>
            </a:extLst>
          </p:cNvPr>
          <p:cNvSpPr txBox="1"/>
          <p:nvPr/>
        </p:nvSpPr>
        <p:spPr>
          <a:xfrm>
            <a:off x="1946531" y="4683833"/>
            <a:ext cx="134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Spatial kernel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976FC-2667-BDFD-8C81-E861AE15FDDF}"/>
              </a:ext>
            </a:extLst>
          </p:cNvPr>
          <p:cNvSpPr txBox="1"/>
          <p:nvPr/>
        </p:nvSpPr>
        <p:spPr>
          <a:xfrm>
            <a:off x="4962781" y="4415818"/>
            <a:ext cx="113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Time</a:t>
            </a:r>
            <a:br>
              <a:rPr lang="en-US" altLang="ko-KR" b="1" dirty="0"/>
            </a:br>
            <a:r>
              <a:rPr lang="en-US" altLang="ko-KR" b="1" dirty="0"/>
              <a:t>kernel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ADDE9-C0BC-73EB-160E-65CA45093A35}"/>
              </a:ext>
            </a:extLst>
          </p:cNvPr>
          <p:cNvSpPr txBox="1"/>
          <p:nvPr/>
        </p:nvSpPr>
        <p:spPr>
          <a:xfrm>
            <a:off x="4183190" y="4409414"/>
            <a:ext cx="134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Spatial </a:t>
            </a:r>
            <a:br>
              <a:rPr lang="en-US" altLang="ko-KR" b="1" dirty="0"/>
            </a:br>
            <a:r>
              <a:rPr lang="en-US" altLang="ko-KR" b="1" dirty="0"/>
              <a:t>kernel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271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458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Uses of touch sensing in manipulation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26B58-7BED-7D3D-DF31-B9F5E3F2BDF6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(Howe, 1990)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D74AA3-A47B-13DC-B7FA-2894C889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6" y="1057524"/>
            <a:ext cx="6842028" cy="54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52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사슴 - 나무위키">
            <a:extLst>
              <a:ext uri="{FF2B5EF4-FFF2-40B4-BE49-F238E27FC236}">
                <a16:creationId xmlns:a16="http://schemas.microsoft.com/office/drawing/2014/main" id="{34761167-3430-2920-F222-C399BC282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686050" y="2080439"/>
            <a:ext cx="1459523" cy="15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Dynamic data and time domain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8519771-0E36-2DFA-5CA2-BBFDC07EF6D3}"/>
              </a:ext>
            </a:extLst>
          </p:cNvPr>
          <p:cNvCxnSpPr>
            <a:cxnSpLocks/>
          </p:cNvCxnSpPr>
          <p:nvPr/>
        </p:nvCxnSpPr>
        <p:spPr>
          <a:xfrm flipV="1">
            <a:off x="2675869" y="1956289"/>
            <a:ext cx="0" cy="1652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A7C1592-5A0B-A269-B901-E40183656EF5}"/>
              </a:ext>
            </a:extLst>
          </p:cNvPr>
          <p:cNvCxnSpPr>
            <a:cxnSpLocks/>
          </p:cNvCxnSpPr>
          <p:nvPr/>
        </p:nvCxnSpPr>
        <p:spPr>
          <a:xfrm>
            <a:off x="2661750" y="3595810"/>
            <a:ext cx="16906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D938C3-34AB-4989-257D-FFA757649C88}"/>
              </a:ext>
            </a:extLst>
          </p:cNvPr>
          <p:cNvSpPr txBox="1"/>
          <p:nvPr/>
        </p:nvSpPr>
        <p:spPr>
          <a:xfrm>
            <a:off x="2539586" y="182918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 domain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74947-AF93-A119-58C2-DC9580E2D443}"/>
              </a:ext>
            </a:extLst>
          </p:cNvPr>
          <p:cNvSpPr txBox="1"/>
          <p:nvPr/>
        </p:nvSpPr>
        <p:spPr>
          <a:xfrm>
            <a:off x="4339004" y="2534550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*</a:t>
            </a:r>
            <a:endParaRPr lang="ko-KR" altLang="en-US" sz="1800" dirty="0"/>
          </a:p>
        </p:txBody>
      </p:sp>
      <p:pic>
        <p:nvPicPr>
          <p:cNvPr id="2052" name="Picture 4" descr="Figure 2 from Gabor-based patch covariance matrix for face sketch synthesis  | Semantic Scholar">
            <a:extLst>
              <a:ext uri="{FF2B5EF4-FFF2-40B4-BE49-F238E27FC236}">
                <a16:creationId xmlns:a16="http://schemas.microsoft.com/office/drawing/2014/main" id="{09601A9F-95F2-EEE0-90E8-24420E3B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61" y="2052852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4655355-2EF2-AE02-FF0C-C24DA47E9EA8}"/>
              </a:ext>
            </a:extLst>
          </p:cNvPr>
          <p:cNvCxnSpPr>
            <a:cxnSpLocks/>
          </p:cNvCxnSpPr>
          <p:nvPr/>
        </p:nvCxnSpPr>
        <p:spPr>
          <a:xfrm flipH="1">
            <a:off x="1783106" y="3595810"/>
            <a:ext cx="885703" cy="916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01F358-D14F-3155-08C3-B22D66767DB4}"/>
              </a:ext>
            </a:extLst>
          </p:cNvPr>
          <p:cNvSpPr txBox="1"/>
          <p:nvPr/>
        </p:nvSpPr>
        <p:spPr>
          <a:xfrm>
            <a:off x="877618" y="4612389"/>
            <a:ext cx="173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domain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사슴 - 나무위키">
            <a:extLst>
              <a:ext uri="{FF2B5EF4-FFF2-40B4-BE49-F238E27FC236}">
                <a16:creationId xmlns:a16="http://schemas.microsoft.com/office/drawing/2014/main" id="{3399B164-CD85-FDA7-5AB4-DE0B12553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559953" y="2213777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사슴 - 나무위키">
            <a:extLst>
              <a:ext uri="{FF2B5EF4-FFF2-40B4-BE49-F238E27FC236}">
                <a16:creationId xmlns:a16="http://schemas.microsoft.com/office/drawing/2014/main" id="{9F750280-75BB-89B7-D1A7-96A3EA0D6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433856" y="2347115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사슴 - 나무위키">
            <a:extLst>
              <a:ext uri="{FF2B5EF4-FFF2-40B4-BE49-F238E27FC236}">
                <a16:creationId xmlns:a16="http://schemas.microsoft.com/office/drawing/2014/main" id="{82CA2016-0D3F-679F-9F46-C97691DE5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307759" y="2480453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사슴 - 나무위키">
            <a:extLst>
              <a:ext uri="{FF2B5EF4-FFF2-40B4-BE49-F238E27FC236}">
                <a16:creationId xmlns:a16="http://schemas.microsoft.com/office/drawing/2014/main" id="{03DEE01D-8AA0-70B9-0993-2CE8C3E7D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181662" y="2613791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사슴 - 나무위키">
            <a:extLst>
              <a:ext uri="{FF2B5EF4-FFF2-40B4-BE49-F238E27FC236}">
                <a16:creationId xmlns:a16="http://schemas.microsoft.com/office/drawing/2014/main" id="{B231B113-C645-9FB8-EFD9-A458C988C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r="17829"/>
          <a:stretch/>
        </p:blipFill>
        <p:spPr bwMode="auto">
          <a:xfrm>
            <a:off x="2055565" y="2747129"/>
            <a:ext cx="1459523" cy="15030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354416-1AE6-001F-20F4-CD22471EFD6B}"/>
              </a:ext>
            </a:extLst>
          </p:cNvPr>
          <p:cNvSpPr txBox="1"/>
          <p:nvPr/>
        </p:nvSpPr>
        <p:spPr>
          <a:xfrm>
            <a:off x="877618" y="5286008"/>
            <a:ext cx="173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Temporal kernels</a:t>
            </a:r>
          </a:p>
          <a:p>
            <a:pPr algn="ctr"/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1F1958-847E-EE0B-D47E-3CEB05E0998C}"/>
              </a:ext>
            </a:extLst>
          </p:cNvPr>
          <p:cNvSpPr txBox="1"/>
          <p:nvPr/>
        </p:nvSpPr>
        <p:spPr>
          <a:xfrm>
            <a:off x="1352402" y="4889388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*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691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Simulation Data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D485A8-0769-DF6D-D1A6-51FC63A0CF55}"/>
              </a:ext>
            </a:extLst>
          </p:cNvPr>
          <p:cNvGrpSpPr/>
          <p:nvPr/>
        </p:nvGrpSpPr>
        <p:grpSpPr>
          <a:xfrm>
            <a:off x="120312" y="2250435"/>
            <a:ext cx="5463541" cy="3383285"/>
            <a:chOff x="749299" y="1381754"/>
            <a:chExt cx="7853625" cy="478504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BB9CB9-9459-B92B-4F1B-1DEBC7AE9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22" r="7167"/>
            <a:stretch/>
          </p:blipFill>
          <p:spPr>
            <a:xfrm>
              <a:off x="878840" y="1381754"/>
              <a:ext cx="7508240" cy="255017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C71D845-8867-52F6-5667-D2814B688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280" y="4521586"/>
              <a:ext cx="4076644" cy="164521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532BC0-8F07-19B9-195B-2941A2BD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299" y="4521586"/>
              <a:ext cx="4084320" cy="138575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10AA41-1267-E744-E730-193207A4263A}"/>
              </a:ext>
            </a:extLst>
          </p:cNvPr>
          <p:cNvSpPr txBox="1"/>
          <p:nvPr/>
        </p:nvSpPr>
        <p:spPr>
          <a:xfrm>
            <a:off x="5758817" y="2024090"/>
            <a:ext cx="283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Simulation &amp; Data acquisition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44842-4450-BF02-63C0-49EA7C3E8654}"/>
              </a:ext>
            </a:extLst>
          </p:cNvPr>
          <p:cNvSpPr txBox="1"/>
          <p:nvPr/>
        </p:nvSpPr>
        <p:spPr>
          <a:xfrm>
            <a:off x="213378" y="4208835"/>
            <a:ext cx="199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2-D wave with 2-axis</a:t>
            </a:r>
            <a:endParaRPr lang="ko-KR" altLang="en-US" sz="12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1DA1BC-1002-2266-6F6F-BC24AA16A45F}"/>
              </a:ext>
            </a:extLst>
          </p:cNvPr>
          <p:cNvGrpSpPr/>
          <p:nvPr/>
        </p:nvGrpSpPr>
        <p:grpSpPr>
          <a:xfrm>
            <a:off x="5891176" y="2392274"/>
            <a:ext cx="2880067" cy="3322537"/>
            <a:chOff x="6421119" y="1735257"/>
            <a:chExt cx="3489961" cy="402613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B5F2C23-E058-BB76-6472-AC163B889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722" t="18743" r="60389" b="28995"/>
            <a:stretch/>
          </p:blipFill>
          <p:spPr>
            <a:xfrm>
              <a:off x="6421119" y="1735257"/>
              <a:ext cx="3489961" cy="4026130"/>
            </a:xfrm>
            <a:prstGeom prst="rect">
              <a:avLst/>
            </a:prstGeom>
          </p:spPr>
        </p:pic>
        <p:sp>
          <p:nvSpPr>
            <p:cNvPr id="31" name="화살표: 왼쪽 30">
              <a:extLst>
                <a:ext uri="{FF2B5EF4-FFF2-40B4-BE49-F238E27FC236}">
                  <a16:creationId xmlns:a16="http://schemas.microsoft.com/office/drawing/2014/main" id="{E54842D7-4C90-0DCA-06E1-23875A8D65B4}"/>
                </a:ext>
              </a:extLst>
            </p:cNvPr>
            <p:cNvSpPr/>
            <p:nvPr/>
          </p:nvSpPr>
          <p:spPr>
            <a:xfrm rot="3119873">
              <a:off x="7773391" y="4166368"/>
              <a:ext cx="305423" cy="254454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줄무늬가 있는 오른쪽 31">
              <a:extLst>
                <a:ext uri="{FF2B5EF4-FFF2-40B4-BE49-F238E27FC236}">
                  <a16:creationId xmlns:a16="http://schemas.microsoft.com/office/drawing/2014/main" id="{02F6AB41-B59B-D264-88B3-833F96823CD5}"/>
                </a:ext>
              </a:extLst>
            </p:cNvPr>
            <p:cNvSpPr/>
            <p:nvPr/>
          </p:nvSpPr>
          <p:spPr>
            <a:xfrm>
              <a:off x="8120379" y="3472618"/>
              <a:ext cx="1252221" cy="401320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8DACE42-22F8-6549-2111-F7158AA475EC}"/>
              </a:ext>
            </a:extLst>
          </p:cNvPr>
          <p:cNvSpPr txBox="1"/>
          <p:nvPr/>
        </p:nvSpPr>
        <p:spPr>
          <a:xfrm>
            <a:off x="365778" y="2001520"/>
            <a:ext cx="199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2-D wave with 1-axis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6758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425178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Dynamic tactile features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6711-75D5-04CE-7D90-8B8BC31DFDC8}"/>
              </a:ext>
            </a:extLst>
          </p:cNvPr>
          <p:cNvSpPr txBox="1"/>
          <p:nvPr/>
        </p:nvSpPr>
        <p:spPr>
          <a:xfrm>
            <a:off x="7070404" y="-1078626"/>
            <a:ext cx="286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directions of skin indentation</a:t>
            </a:r>
            <a:endParaRPr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91769-94A9-C566-7F5B-95C3AC9ADCFA}"/>
              </a:ext>
            </a:extLst>
          </p:cNvPr>
          <p:cNvSpPr txBox="1"/>
          <p:nvPr/>
        </p:nvSpPr>
        <p:spPr>
          <a:xfrm>
            <a:off x="5250453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pressure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D18D8-6DAC-2D31-6F95-5DA83A2DA88D}"/>
              </a:ext>
            </a:extLst>
          </p:cNvPr>
          <p:cNvSpPr txBox="1"/>
          <p:nvPr/>
        </p:nvSpPr>
        <p:spPr>
          <a:xfrm>
            <a:off x="2986358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3CBDF-3D74-C9CC-302F-34A63AEC68F3}"/>
              </a:ext>
            </a:extLst>
          </p:cNvPr>
          <p:cNvSpPr txBox="1"/>
          <p:nvPr/>
        </p:nvSpPr>
        <p:spPr>
          <a:xfrm>
            <a:off x="861169" y="1551101"/>
            <a:ext cx="1732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frequency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36CCE3-D5B9-AA52-2915-A56BF351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2193233"/>
            <a:ext cx="6842370" cy="380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62E55B-36FB-A775-69B1-45C92232D06F}"/>
              </a:ext>
            </a:extLst>
          </p:cNvPr>
          <p:cNvSpPr txBox="1"/>
          <p:nvPr/>
        </p:nvSpPr>
        <p:spPr>
          <a:xfrm>
            <a:off x="7494466" y="3581156"/>
            <a:ext cx="173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skin indentation</a:t>
            </a:r>
            <a:endParaRPr lang="ko-KR" altLang="en-US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2A2CA-990E-1B34-7246-9C938D26289F}"/>
              </a:ext>
            </a:extLst>
          </p:cNvPr>
          <p:cNvSpPr txBox="1"/>
          <p:nvPr/>
        </p:nvSpPr>
        <p:spPr>
          <a:xfrm>
            <a:off x="6982537" y="3519601"/>
            <a:ext cx="7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4767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8FD7AC0-027B-1FA9-0C56-544A1B89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1" y="1390764"/>
            <a:ext cx="5289550" cy="49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4DCA8-11FA-C70D-C359-73CBE6D7D211}"/>
              </a:ext>
            </a:extLst>
          </p:cNvPr>
          <p:cNvSpPr txBox="1"/>
          <p:nvPr/>
        </p:nvSpPr>
        <p:spPr>
          <a:xfrm>
            <a:off x="6049594" y="998518"/>
            <a:ext cx="29401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Rapidly Adapting type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Meissner corpuscles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RA 1: close to skin surface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1 to 300 Hz (5 to 50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static force and low-frequency vibration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object movement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exhibit greater sensitivity but poorer spatial resolution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Pacinian corpuscles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RA 2: deeper layer of the skin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5 to 800 Hz (30 to 500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temporal structure of high-frequency vibratory stimuli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Slowly Adapting type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Merkel cells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1: close to skin surface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Up to 100 Hz (0.3 to 5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High spatial resolution.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corners, edges and curvatures of objects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Ruffini ending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2: nail bed and rarely found in deeper layer of the dermis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Stretching during dynamic and static phase of skin indentations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proprioception</a:t>
            </a: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6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146576" y="993680"/>
            <a:ext cx="8445222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2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각도정보를 성공적으로 디코딩할 수 있는지 테스트함</a:t>
            </a:r>
            <a:r>
              <a:rPr lang="en-US" altLang="ko-KR" sz="1000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73EEAF-7C89-9E21-2465-9F435CC142EA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49B78A0-F3DC-493F-0F66-9854DBFDE58C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D87000-0622-9B96-9123-5DC31CCEBD91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58D60BAC-CF2E-3D96-774F-2B99738A4375}"/>
              </a:ext>
            </a:extLst>
          </p:cNvPr>
          <p:cNvSpPr/>
          <p:nvPr/>
        </p:nvSpPr>
        <p:spPr>
          <a:xfrm>
            <a:off x="113598" y="627641"/>
            <a:ext cx="153105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Angle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65412F4-0A5B-A191-938A-AFCC06CB098A}"/>
              </a:ext>
            </a:extLst>
          </p:cNvPr>
          <p:cNvGrpSpPr/>
          <p:nvPr/>
        </p:nvGrpSpPr>
        <p:grpSpPr>
          <a:xfrm>
            <a:off x="355053" y="1868376"/>
            <a:ext cx="4546315" cy="2241460"/>
            <a:chOff x="374365" y="1925680"/>
            <a:chExt cx="4052073" cy="19977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0D4C45-0E7F-7DED-2A55-2D742824487B}"/>
                </a:ext>
              </a:extLst>
            </p:cNvPr>
            <p:cNvGrpSpPr/>
            <p:nvPr/>
          </p:nvGrpSpPr>
          <p:grpSpPr>
            <a:xfrm>
              <a:off x="374365" y="1925680"/>
              <a:ext cx="4052073" cy="1997785"/>
              <a:chOff x="203404" y="1593873"/>
              <a:chExt cx="4267001" cy="1835127"/>
            </a:xfrm>
          </p:grpSpPr>
          <p:sp>
            <p:nvSpPr>
              <p:cNvPr id="4" name="Google Shape;168;p4">
                <a:extLst>
                  <a:ext uri="{FF2B5EF4-FFF2-40B4-BE49-F238E27FC236}">
                    <a16:creationId xmlns:a16="http://schemas.microsoft.com/office/drawing/2014/main" id="{4EA617F8-5E7D-F186-431C-BB65B955DE13}"/>
                  </a:ext>
                </a:extLst>
              </p:cNvPr>
              <p:cNvSpPr/>
              <p:nvPr/>
            </p:nvSpPr>
            <p:spPr>
              <a:xfrm>
                <a:off x="206574" y="1685177"/>
                <a:ext cx="4260657" cy="1743823"/>
              </a:xfrm>
              <a:prstGeom prst="roundRect">
                <a:avLst>
                  <a:gd name="adj" fmla="val 1915"/>
                </a:avLst>
              </a:prstGeom>
              <a:solidFill>
                <a:schemeClr val="lt1"/>
              </a:solidFill>
              <a:ln w="12700" cap="flat" cmpd="sng">
                <a:solidFill>
                  <a:srgbClr val="44C1C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27" tIns="25706" rIns="51427" bIns="25706" anchor="ctr" anchorCtr="0">
                <a:noAutofit/>
              </a:bodyPr>
              <a:lstStyle/>
              <a:p>
                <a:pPr algn="ctr"/>
                <a:endParaRPr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10;p4">
                <a:extLst>
                  <a:ext uri="{FF2B5EF4-FFF2-40B4-BE49-F238E27FC236}">
                    <a16:creationId xmlns:a16="http://schemas.microsoft.com/office/drawing/2014/main" id="{09456233-E4E9-6652-3299-0283A11932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404" y="1593873"/>
                <a:ext cx="4267001" cy="255056"/>
              </a:xfrm>
              <a:prstGeom prst="roundRect">
                <a:avLst>
                  <a:gd name="adj" fmla="val 16667"/>
                </a:avLst>
              </a:prstGeom>
              <a:solidFill>
                <a:srgbClr val="44C1C4"/>
              </a:solidFill>
              <a:ln w="12700">
                <a:solidFill>
                  <a:srgbClr val="44C1C4"/>
                </a:solidFill>
              </a:ln>
            </p:spPr>
            <p:txBody>
              <a:bodyPr spcFirstLastPara="1" wrap="square" lIns="51427" tIns="25706" rIns="51427" bIns="25706" anchor="ctr" anchorCtr="0">
                <a:no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l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Biomimetic decoder</a:t>
                </a:r>
                <a:endParaRPr lang="ko-KR" altLang="en-US" sz="1050" b="1" dirty="0">
                  <a:solidFill>
                    <a:schemeClr val="l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885C62-9AD8-7C98-1922-9495DBC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1910" y="2463071"/>
              <a:ext cx="822347" cy="8023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1A970B-1CB0-EE98-B7A5-2305CD09104F}"/>
                </a:ext>
              </a:extLst>
            </p:cNvPr>
            <p:cNvSpPr txBox="1"/>
            <p:nvPr/>
          </p:nvSpPr>
          <p:spPr>
            <a:xfrm>
              <a:off x="1439876" y="2449602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F0000"/>
                  </a:solidFill>
                </a:rPr>
                <a:t>0°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884E20-9426-9B69-B74B-9E25C1DA2B5C}"/>
                </a:ext>
              </a:extLst>
            </p:cNvPr>
            <p:cNvSpPr txBox="1"/>
            <p:nvPr/>
          </p:nvSpPr>
          <p:spPr>
            <a:xfrm>
              <a:off x="1439876" y="2643002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90 °</a:t>
              </a:r>
              <a:endParaRPr lang="ko-KR" altLang="en-US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FD8BCD-3090-CAF8-DD62-6C3360C4CF13}"/>
                </a:ext>
              </a:extLst>
            </p:cNvPr>
            <p:cNvSpPr txBox="1"/>
            <p:nvPr/>
          </p:nvSpPr>
          <p:spPr>
            <a:xfrm>
              <a:off x="1439876" y="2836402"/>
              <a:ext cx="747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135 °</a:t>
              </a:r>
              <a:endParaRPr lang="ko-KR" altLang="en-US" sz="11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15854A-01D8-EEF7-0772-8642EBCD1B6E}"/>
                </a:ext>
              </a:extLst>
            </p:cNvPr>
            <p:cNvSpPr txBox="1"/>
            <p:nvPr/>
          </p:nvSpPr>
          <p:spPr>
            <a:xfrm>
              <a:off x="1439876" y="3029803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45 °</a:t>
              </a:r>
              <a:endParaRPr lang="ko-KR" alt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4D3B08-1E8F-BA98-B96F-1FECBA6F0408}"/>
                </a:ext>
              </a:extLst>
            </p:cNvPr>
            <p:cNvSpPr txBox="1"/>
            <p:nvPr/>
          </p:nvSpPr>
          <p:spPr>
            <a:xfrm>
              <a:off x="433384" y="3400597"/>
              <a:ext cx="3990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00" b="1" dirty="0"/>
                <a:t>가장 큰 발화율을 갖는 </a:t>
              </a:r>
              <a:r>
                <a:rPr lang="en-US" altLang="ko-KR" sz="1000" b="1" dirty="0"/>
                <a:t>functional neuronal group</a:t>
              </a:r>
              <a:r>
                <a:rPr lang="ko-KR" altLang="en-US" sz="1000" b="1" dirty="0"/>
                <a:t>에 해당된다</a:t>
              </a:r>
              <a:r>
                <a:rPr lang="en-US" altLang="ko-KR" sz="1000" b="1" dirty="0"/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ko-KR" altLang="en-US" sz="1000" b="1" dirty="0"/>
                <a:t>자극별로 </a:t>
              </a:r>
              <a:r>
                <a:rPr lang="en-US" altLang="ko-KR" sz="1000" b="1" dirty="0"/>
                <a:t>Synaptic noise SD</a:t>
              </a:r>
              <a:r>
                <a:rPr lang="ko-KR" altLang="en-US" sz="1000" b="1" dirty="0"/>
                <a:t>를 변화시켜 </a:t>
              </a:r>
              <a:r>
                <a:rPr lang="en-US" altLang="ko-KR" sz="1000" b="1" dirty="0"/>
                <a:t>10</a:t>
              </a:r>
              <a:r>
                <a:rPr lang="ko-KR" altLang="en-US" sz="1000" b="1" dirty="0"/>
                <a:t>번씩 반복 측정</a:t>
              </a:r>
              <a:endParaRPr lang="en-US" altLang="ko-KR" sz="1000" b="1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672A20C-9BF8-0C86-92A0-7EE54F3F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2071496" y="2479075"/>
              <a:ext cx="822349" cy="8023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B16C7D-50DB-9015-3BA5-CAE3865914C9}"/>
                </a:ext>
              </a:extLst>
            </p:cNvPr>
            <p:cNvSpPr txBox="1"/>
            <p:nvPr/>
          </p:nvSpPr>
          <p:spPr>
            <a:xfrm>
              <a:off x="2979464" y="2458504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0°</a:t>
              </a:r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0CA3F-D30A-6784-95F4-2467E50D3472}"/>
                </a:ext>
              </a:extLst>
            </p:cNvPr>
            <p:cNvSpPr txBox="1"/>
            <p:nvPr/>
          </p:nvSpPr>
          <p:spPr>
            <a:xfrm>
              <a:off x="2979464" y="2651904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90 °</a:t>
              </a:r>
              <a:endParaRPr lang="ko-KR" alt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BB9499-2C5D-39F1-A725-2ADB2CEEB503}"/>
                </a:ext>
              </a:extLst>
            </p:cNvPr>
            <p:cNvSpPr txBox="1"/>
            <p:nvPr/>
          </p:nvSpPr>
          <p:spPr>
            <a:xfrm>
              <a:off x="2979464" y="2845304"/>
              <a:ext cx="747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135 °</a:t>
              </a:r>
              <a:endParaRPr lang="ko-KR" altLang="en-US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7CC6D0-974E-B315-3BFC-A434FC0F4CF6}"/>
                </a:ext>
              </a:extLst>
            </p:cNvPr>
            <p:cNvSpPr txBox="1"/>
            <p:nvPr/>
          </p:nvSpPr>
          <p:spPr>
            <a:xfrm>
              <a:off x="2979464" y="3038705"/>
              <a:ext cx="4885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FF0000"/>
                  </a:solidFill>
                </a:rPr>
                <a:t>45 °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E261E27-57A3-677B-4BB6-FBA372113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15" y="4885514"/>
            <a:ext cx="6780838" cy="14707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B1B8A7-45AC-5A6E-451A-D6D8CA01B83C}"/>
              </a:ext>
            </a:extLst>
          </p:cNvPr>
          <p:cNvSpPr txBox="1"/>
          <p:nvPr/>
        </p:nvSpPr>
        <p:spPr>
          <a:xfrm>
            <a:off x="1244315" y="4536974"/>
            <a:ext cx="1642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&lt;Counterexample&gt;</a:t>
            </a:r>
            <a:endParaRPr lang="ko-KR" altLang="en-US" sz="10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6BDE026-BCCF-0CEF-ACC5-CC22B864F170}"/>
              </a:ext>
            </a:extLst>
          </p:cNvPr>
          <p:cNvSpPr/>
          <p:nvPr/>
        </p:nvSpPr>
        <p:spPr>
          <a:xfrm>
            <a:off x="1881165" y="4924825"/>
            <a:ext cx="184639" cy="19684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CAD176C-DA97-4BDD-9938-57CF13476FF1}"/>
              </a:ext>
            </a:extLst>
          </p:cNvPr>
          <p:cNvGrpSpPr/>
          <p:nvPr/>
        </p:nvGrpSpPr>
        <p:grpSpPr>
          <a:xfrm>
            <a:off x="5062664" y="1854214"/>
            <a:ext cx="3644743" cy="2266782"/>
            <a:chOff x="5260077" y="1632448"/>
            <a:chExt cx="3211055" cy="1997057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4FA95B5E-FC5A-6BA0-A4AD-46A67669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077" y="1632448"/>
              <a:ext cx="3068952" cy="197474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644EA1-3977-05D6-B648-E9C8D43FE1E7}"/>
                </a:ext>
              </a:extLst>
            </p:cNvPr>
            <p:cNvSpPr txBox="1"/>
            <p:nvPr/>
          </p:nvSpPr>
          <p:spPr>
            <a:xfrm>
              <a:off x="7591901" y="3383284"/>
              <a:ext cx="8792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(</a:t>
              </a:r>
              <a:r>
                <a:rPr lang="en-US" altLang="ko-KR" sz="1000" dirty="0" err="1"/>
                <a:t>pA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883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2FB50-B027-EEF8-A39D-7F747ADB4EE1}"/>
              </a:ext>
            </a:extLst>
          </p:cNvPr>
          <p:cNvSpPr txBox="1"/>
          <p:nvPr/>
        </p:nvSpPr>
        <p:spPr>
          <a:xfrm>
            <a:off x="474294" y="997495"/>
            <a:ext cx="294015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Rapidly Adapting type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Meissner corpuscles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RA 1: close to skin surface</a:t>
            </a:r>
            <a:br>
              <a:rPr lang="en-US" altLang="ko-KR" sz="1200" b="1" dirty="0">
                <a:solidFill>
                  <a:srgbClr val="282828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282828"/>
                </a:solidFill>
                <a:latin typeface="MuseoSans"/>
              </a:rPr>
              <a:t>1 to 300 Hz (5 to 50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static force and low-frequency vibration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object movement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exhibit greater sensitivity but poorer spatial resolution</a:t>
            </a:r>
          </a:p>
          <a:p>
            <a:endParaRPr lang="en-US" altLang="ko-KR" sz="1200" b="1" dirty="0">
              <a:solidFill>
                <a:srgbClr val="282828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Pacinian corpuscles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RA 2: deeper layer of the skin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5 to 800 Hz (30 to 500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temporal structure of high-frequency vibratory stimuli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b="1" i="0" dirty="0">
                <a:solidFill>
                  <a:srgbClr val="282828"/>
                </a:solidFill>
                <a:effectLst/>
                <a:latin typeface="MuseoSans"/>
              </a:rPr>
              <a:t>Slowly Adapting type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Merkel cells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1: close to skin surface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Up to 100 Hz (0.3 to 5 Hz)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High spatial resolution.</a:t>
            </a:r>
            <a:br>
              <a:rPr lang="en-US" altLang="ko-KR" sz="1200" b="1" dirty="0">
                <a:solidFill>
                  <a:srgbClr val="FF0000"/>
                </a:solidFill>
                <a:latin typeface="MuseoSans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corners, edges and curvatures of objects</a:t>
            </a:r>
          </a:p>
          <a:p>
            <a:endParaRPr lang="en-US" altLang="ko-KR" sz="1200" b="1" dirty="0">
              <a:solidFill>
                <a:srgbClr val="0000FF"/>
              </a:solidFill>
              <a:latin typeface="MuseoSans"/>
            </a:endParaRPr>
          </a:p>
          <a:p>
            <a:r>
              <a:rPr lang="en-US" altLang="ko-KR" sz="1200" b="1" dirty="0">
                <a:solidFill>
                  <a:srgbClr val="0000FF"/>
                </a:solidFill>
                <a:latin typeface="MuseoSans"/>
              </a:rPr>
              <a:t>Ruffini ending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MuseoSans"/>
              </a:rPr>
              <a:t>SA 2: nail bed and rarely found in deeper layer of the dermis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Stretching during dynamic and static phase of skin indentations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MuseoSans"/>
              </a:rPr>
              <a:t>proprioception</a:t>
            </a:r>
          </a:p>
          <a:p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BE42C-506B-F763-4F38-8D94A81C193A}"/>
              </a:ext>
            </a:extLst>
          </p:cNvPr>
          <p:cNvSpPr txBox="1"/>
          <p:nvPr/>
        </p:nvSpPr>
        <p:spPr>
          <a:xfrm>
            <a:off x="6581907" y="4324644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constant pressure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579B9-57BC-6DF4-3B25-977E8D447C34}"/>
              </a:ext>
            </a:extLst>
          </p:cNvPr>
          <p:cNvSpPr txBox="1"/>
          <p:nvPr/>
        </p:nvSpPr>
        <p:spPr>
          <a:xfrm>
            <a:off x="6581907" y="2972631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Shape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4DAC0-E4BB-4AAB-9D1E-5B09106AAB14}"/>
              </a:ext>
            </a:extLst>
          </p:cNvPr>
          <p:cNvSpPr txBox="1"/>
          <p:nvPr/>
        </p:nvSpPr>
        <p:spPr>
          <a:xfrm>
            <a:off x="6581907" y="1620618"/>
            <a:ext cx="173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frequency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A38DF-FC33-2141-2D36-54AC33E33432}"/>
              </a:ext>
            </a:extLst>
          </p:cNvPr>
          <p:cNvSpPr txBox="1"/>
          <p:nvPr/>
        </p:nvSpPr>
        <p:spPr>
          <a:xfrm>
            <a:off x="6581907" y="5676656"/>
            <a:ext cx="173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skin indentation</a:t>
            </a:r>
            <a:endParaRPr lang="ko-KR" altLang="en-US" sz="16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C159CABC-82AF-9766-6B3B-DD68647DE846}"/>
              </a:ext>
            </a:extLst>
          </p:cNvPr>
          <p:cNvSpPr/>
          <p:nvPr/>
        </p:nvSpPr>
        <p:spPr>
          <a:xfrm>
            <a:off x="3338246" y="1461592"/>
            <a:ext cx="152400" cy="129540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782A5736-AA22-76AF-4DD6-405A33EE0FCE}"/>
              </a:ext>
            </a:extLst>
          </p:cNvPr>
          <p:cNvSpPr/>
          <p:nvPr/>
        </p:nvSpPr>
        <p:spPr>
          <a:xfrm>
            <a:off x="3338246" y="2905994"/>
            <a:ext cx="152400" cy="87758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AAFEE2B2-BAE5-FA3F-E929-7EF9F8A782D5}"/>
              </a:ext>
            </a:extLst>
          </p:cNvPr>
          <p:cNvSpPr/>
          <p:nvPr/>
        </p:nvSpPr>
        <p:spPr>
          <a:xfrm>
            <a:off x="3338246" y="4452218"/>
            <a:ext cx="152400" cy="87758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F2AEC3BD-52E9-283D-AC06-9442CA258C6F}"/>
              </a:ext>
            </a:extLst>
          </p:cNvPr>
          <p:cNvSpPr/>
          <p:nvPr/>
        </p:nvSpPr>
        <p:spPr>
          <a:xfrm>
            <a:off x="3338246" y="5559650"/>
            <a:ext cx="152400" cy="99887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9C28B0A-7201-A9B3-41CD-AF784E6437C9}"/>
              </a:ext>
            </a:extLst>
          </p:cNvPr>
          <p:cNvSpPr/>
          <p:nvPr/>
        </p:nvSpPr>
        <p:spPr>
          <a:xfrm>
            <a:off x="3492500" y="1854200"/>
            <a:ext cx="3079750" cy="554903"/>
          </a:xfrm>
          <a:custGeom>
            <a:avLst/>
            <a:gdLst>
              <a:gd name="connsiteX0" fmla="*/ 0 w 3079750"/>
              <a:gd name="connsiteY0" fmla="*/ 285750 h 554903"/>
              <a:gd name="connsiteX1" fmla="*/ 1581150 w 3079750"/>
              <a:gd name="connsiteY1" fmla="*/ 546100 h 554903"/>
              <a:gd name="connsiteX2" fmla="*/ 3079750 w 3079750"/>
              <a:gd name="connsiteY2" fmla="*/ 0 h 55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750" h="554903">
                <a:moveTo>
                  <a:pt x="0" y="285750"/>
                </a:moveTo>
                <a:cubicBezTo>
                  <a:pt x="533929" y="439737"/>
                  <a:pt x="1067858" y="593725"/>
                  <a:pt x="1581150" y="546100"/>
                </a:cubicBezTo>
                <a:cubicBezTo>
                  <a:pt x="2094442" y="498475"/>
                  <a:pt x="2824692" y="29633"/>
                  <a:pt x="307975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2DE1919-732C-6544-AA4F-D36DA66AB882}"/>
              </a:ext>
            </a:extLst>
          </p:cNvPr>
          <p:cNvSpPr/>
          <p:nvPr/>
        </p:nvSpPr>
        <p:spPr>
          <a:xfrm>
            <a:off x="3486150" y="2127250"/>
            <a:ext cx="3429000" cy="1210211"/>
          </a:xfrm>
          <a:custGeom>
            <a:avLst/>
            <a:gdLst>
              <a:gd name="connsiteX0" fmla="*/ 0 w 3429000"/>
              <a:gd name="connsiteY0" fmla="*/ 0 h 1210211"/>
              <a:gd name="connsiteX1" fmla="*/ 2298700 w 3429000"/>
              <a:gd name="connsiteY1" fmla="*/ 1111250 h 1210211"/>
              <a:gd name="connsiteX2" fmla="*/ 3429000 w 3429000"/>
              <a:gd name="connsiteY2" fmla="*/ 1085850 h 12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1210211">
                <a:moveTo>
                  <a:pt x="0" y="0"/>
                </a:moveTo>
                <a:cubicBezTo>
                  <a:pt x="863600" y="465137"/>
                  <a:pt x="1727200" y="930275"/>
                  <a:pt x="2298700" y="1111250"/>
                </a:cubicBezTo>
                <a:cubicBezTo>
                  <a:pt x="2870200" y="1292225"/>
                  <a:pt x="3149600" y="1189037"/>
                  <a:pt x="3429000" y="10858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F3C78A7-E67C-3601-C331-B293EF3C318B}"/>
              </a:ext>
            </a:extLst>
          </p:cNvPr>
          <p:cNvSpPr/>
          <p:nvPr/>
        </p:nvSpPr>
        <p:spPr>
          <a:xfrm>
            <a:off x="3498850" y="5988050"/>
            <a:ext cx="3143250" cy="343241"/>
          </a:xfrm>
          <a:custGeom>
            <a:avLst/>
            <a:gdLst>
              <a:gd name="connsiteX0" fmla="*/ 0 w 3143250"/>
              <a:gd name="connsiteY0" fmla="*/ 50800 h 343241"/>
              <a:gd name="connsiteX1" fmla="*/ 2089150 w 3143250"/>
              <a:gd name="connsiteY1" fmla="*/ 342900 h 343241"/>
              <a:gd name="connsiteX2" fmla="*/ 3143250 w 3143250"/>
              <a:gd name="connsiteY2" fmla="*/ 0 h 34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343241">
                <a:moveTo>
                  <a:pt x="0" y="50800"/>
                </a:moveTo>
                <a:cubicBezTo>
                  <a:pt x="782637" y="201083"/>
                  <a:pt x="1565275" y="351367"/>
                  <a:pt x="2089150" y="342900"/>
                </a:cubicBezTo>
                <a:cubicBezTo>
                  <a:pt x="2613025" y="334433"/>
                  <a:pt x="2978150" y="144992"/>
                  <a:pt x="31432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B795B17-8BA5-038F-572D-1E75BAE6031E}"/>
              </a:ext>
            </a:extLst>
          </p:cNvPr>
          <p:cNvSpPr/>
          <p:nvPr/>
        </p:nvSpPr>
        <p:spPr>
          <a:xfrm>
            <a:off x="3498850" y="4495504"/>
            <a:ext cx="2990850" cy="317796"/>
          </a:xfrm>
          <a:custGeom>
            <a:avLst/>
            <a:gdLst>
              <a:gd name="connsiteX0" fmla="*/ 0 w 2990850"/>
              <a:gd name="connsiteY0" fmla="*/ 317796 h 317796"/>
              <a:gd name="connsiteX1" fmla="*/ 2089150 w 2990850"/>
              <a:gd name="connsiteY1" fmla="*/ 51096 h 317796"/>
              <a:gd name="connsiteX2" fmla="*/ 2990850 w 2990850"/>
              <a:gd name="connsiteY2" fmla="*/ 296 h 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0850" h="317796">
                <a:moveTo>
                  <a:pt x="0" y="317796"/>
                </a:moveTo>
                <a:lnTo>
                  <a:pt x="2089150" y="51096"/>
                </a:lnTo>
                <a:cubicBezTo>
                  <a:pt x="2587625" y="-1821"/>
                  <a:pt x="2789237" y="-763"/>
                  <a:pt x="2990850" y="29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751A66B-BC63-B43C-941C-FA41B7370032}"/>
              </a:ext>
            </a:extLst>
          </p:cNvPr>
          <p:cNvSpPr/>
          <p:nvPr/>
        </p:nvSpPr>
        <p:spPr>
          <a:xfrm>
            <a:off x="3498850" y="3222734"/>
            <a:ext cx="3403600" cy="1584216"/>
          </a:xfrm>
          <a:custGeom>
            <a:avLst/>
            <a:gdLst>
              <a:gd name="connsiteX0" fmla="*/ 0 w 3403600"/>
              <a:gd name="connsiteY0" fmla="*/ 1638300 h 1638300"/>
              <a:gd name="connsiteX1" fmla="*/ 2921000 w 3403600"/>
              <a:gd name="connsiteY1" fmla="*/ 317500 h 1638300"/>
              <a:gd name="connsiteX2" fmla="*/ 3403600 w 3403600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0" h="1638300">
                <a:moveTo>
                  <a:pt x="0" y="1638300"/>
                </a:moveTo>
                <a:lnTo>
                  <a:pt x="2921000" y="317500"/>
                </a:lnTo>
                <a:cubicBezTo>
                  <a:pt x="3488267" y="44450"/>
                  <a:pt x="3258608" y="2117"/>
                  <a:pt x="3403600" y="0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B0F9C00-8D32-5D61-AB32-F84C04AABE13}"/>
              </a:ext>
            </a:extLst>
          </p:cNvPr>
          <p:cNvSpPr/>
          <p:nvPr/>
        </p:nvSpPr>
        <p:spPr>
          <a:xfrm>
            <a:off x="3492500" y="2146300"/>
            <a:ext cx="3130550" cy="4098365"/>
          </a:xfrm>
          <a:custGeom>
            <a:avLst/>
            <a:gdLst>
              <a:gd name="connsiteX0" fmla="*/ 0 w 3130550"/>
              <a:gd name="connsiteY0" fmla="*/ 0 h 4098365"/>
              <a:gd name="connsiteX1" fmla="*/ 1917700 w 3130550"/>
              <a:gd name="connsiteY1" fmla="*/ 3683000 h 4098365"/>
              <a:gd name="connsiteX2" fmla="*/ 3130550 w 3130550"/>
              <a:gd name="connsiteY2" fmla="*/ 3854450 h 409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0550" h="4098365">
                <a:moveTo>
                  <a:pt x="0" y="0"/>
                </a:moveTo>
                <a:cubicBezTo>
                  <a:pt x="697971" y="1520296"/>
                  <a:pt x="1395942" y="3040592"/>
                  <a:pt x="1917700" y="3683000"/>
                </a:cubicBezTo>
                <a:cubicBezTo>
                  <a:pt x="2439458" y="4325408"/>
                  <a:pt x="2785004" y="4089929"/>
                  <a:pt x="3130550" y="385445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4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547440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The typical adaptation of the four afferent types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625171-EC19-6A26-B326-D860D7AC7042}"/>
              </a:ext>
            </a:extLst>
          </p:cNvPr>
          <p:cNvGrpSpPr/>
          <p:nvPr/>
        </p:nvGrpSpPr>
        <p:grpSpPr>
          <a:xfrm>
            <a:off x="983630" y="1777185"/>
            <a:ext cx="7473918" cy="3939540"/>
            <a:chOff x="474294" y="997495"/>
            <a:chExt cx="11085088" cy="58430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72FB50-B027-EEF8-A39D-7F747ADB4EE1}"/>
                </a:ext>
              </a:extLst>
            </p:cNvPr>
            <p:cNvSpPr txBox="1"/>
            <p:nvPr/>
          </p:nvSpPr>
          <p:spPr>
            <a:xfrm>
              <a:off x="474294" y="997495"/>
              <a:ext cx="2940152" cy="584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i="0" dirty="0">
                  <a:solidFill>
                    <a:srgbClr val="282828"/>
                  </a:solidFill>
                  <a:effectLst/>
                  <a:latin typeface="MuseoSans"/>
                </a:rPr>
                <a:t>Rapidly Adapting type</a:t>
              </a:r>
            </a:p>
            <a:p>
              <a:endParaRPr lang="en-US" altLang="ko-KR" sz="800" b="1" dirty="0">
                <a:solidFill>
                  <a:srgbClr val="282828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Meissner corpuscles</a:t>
              </a:r>
              <a:b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  <a:t>RA 1: close to skin surface</a:t>
              </a:r>
              <a:b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282828"/>
                  </a:solidFill>
                  <a:latin typeface="MuseoSans"/>
                </a:rPr>
                <a:t>1 to 300 Hz (5 to 50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static force and low-frequency vibration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object movement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exhibit greater sensitivity but poorer spatial resolution</a:t>
              </a:r>
            </a:p>
            <a:p>
              <a:endParaRPr lang="en-US" altLang="ko-KR" sz="800" b="1" dirty="0">
                <a:solidFill>
                  <a:srgbClr val="282828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Pacinian corpuscles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RA 2: deeper layer of the skin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5 to 800 Hz (30 to 500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temporal structure of high-frequency vibratory stimuli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900" b="1" i="0" dirty="0">
                  <a:solidFill>
                    <a:srgbClr val="282828"/>
                  </a:solidFill>
                  <a:effectLst/>
                  <a:latin typeface="MuseoSans"/>
                </a:rPr>
                <a:t>Slowly Adapting type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Merkel cells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SA 1: close to skin surface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Up to 100 Hz (0.3 to 5 Hz)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High spatial resolution.</a:t>
              </a:r>
              <a:b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</a:br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corners, edges and curvatures of objects</a:t>
              </a:r>
            </a:p>
            <a:p>
              <a:endParaRPr lang="en-US" altLang="ko-KR" sz="800" b="1" dirty="0">
                <a:solidFill>
                  <a:srgbClr val="0000FF"/>
                </a:solidFill>
                <a:latin typeface="MuseoSans"/>
              </a:endParaRPr>
            </a:p>
            <a:p>
              <a:r>
                <a:rPr lang="en-US" altLang="ko-KR" sz="800" b="1" dirty="0">
                  <a:solidFill>
                    <a:srgbClr val="0000FF"/>
                  </a:solidFill>
                  <a:latin typeface="MuseoSans"/>
                </a:rPr>
                <a:t>Ruffini ending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  <a:latin typeface="MuseoSans"/>
                </a:rPr>
                <a:t>SA 2: nail bed and rarely found in deeper layer of the dermis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Stretching during dynamic and static phase of skin indentations</a:t>
              </a:r>
            </a:p>
            <a:p>
              <a:r>
                <a:rPr lang="en-US" altLang="ko-KR" sz="800" b="1" dirty="0">
                  <a:solidFill>
                    <a:srgbClr val="FF0000"/>
                  </a:solidFill>
                  <a:latin typeface="MuseoSans"/>
                </a:rPr>
                <a:t>proprioception</a:t>
              </a:r>
            </a:p>
            <a:p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1BE42C-506B-F763-4F38-8D94A81C193A}"/>
                </a:ext>
              </a:extLst>
            </p:cNvPr>
            <p:cNvSpPr txBox="1"/>
            <p:nvPr/>
          </p:nvSpPr>
          <p:spPr>
            <a:xfrm>
              <a:off x="6581907" y="4324643"/>
              <a:ext cx="1732084" cy="36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constant pressure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2579B9-57BC-6DF4-3B25-977E8D447C34}"/>
                </a:ext>
              </a:extLst>
            </p:cNvPr>
            <p:cNvSpPr txBox="1"/>
            <p:nvPr/>
          </p:nvSpPr>
          <p:spPr>
            <a:xfrm>
              <a:off x="6581907" y="2972630"/>
              <a:ext cx="1732084" cy="365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Edge detection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4DAC0-E4BB-4AAB-9D1E-5B09106AAB14}"/>
                </a:ext>
              </a:extLst>
            </p:cNvPr>
            <p:cNvSpPr txBox="1"/>
            <p:nvPr/>
          </p:nvSpPr>
          <p:spPr>
            <a:xfrm>
              <a:off x="6581907" y="1620618"/>
              <a:ext cx="1732084" cy="376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Spatial frequency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6A38DF-FC33-2141-2D36-54AC33E33432}"/>
                </a:ext>
              </a:extLst>
            </p:cNvPr>
            <p:cNvSpPr txBox="1"/>
            <p:nvPr/>
          </p:nvSpPr>
          <p:spPr>
            <a:xfrm>
              <a:off x="6581907" y="5676656"/>
              <a:ext cx="1732084" cy="5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Direction of skin indentation</a:t>
              </a:r>
              <a:endParaRPr lang="ko-KR" altLang="en-US" sz="1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오른쪽 대괄호 7">
              <a:extLst>
                <a:ext uri="{FF2B5EF4-FFF2-40B4-BE49-F238E27FC236}">
                  <a16:creationId xmlns:a16="http://schemas.microsoft.com/office/drawing/2014/main" id="{C159CABC-82AF-9766-6B3B-DD68647DE846}"/>
                </a:ext>
              </a:extLst>
            </p:cNvPr>
            <p:cNvSpPr/>
            <p:nvPr/>
          </p:nvSpPr>
          <p:spPr>
            <a:xfrm>
              <a:off x="3338246" y="1461592"/>
              <a:ext cx="152400" cy="1295400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오른쪽 대괄호 8">
              <a:extLst>
                <a:ext uri="{FF2B5EF4-FFF2-40B4-BE49-F238E27FC236}">
                  <a16:creationId xmlns:a16="http://schemas.microsoft.com/office/drawing/2014/main" id="{782A5736-AA22-76AF-4DD6-405A33EE0FCE}"/>
                </a:ext>
              </a:extLst>
            </p:cNvPr>
            <p:cNvSpPr/>
            <p:nvPr/>
          </p:nvSpPr>
          <p:spPr>
            <a:xfrm>
              <a:off x="3338246" y="2905994"/>
              <a:ext cx="152400" cy="877583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0" name="오른쪽 대괄호 9">
              <a:extLst>
                <a:ext uri="{FF2B5EF4-FFF2-40B4-BE49-F238E27FC236}">
                  <a16:creationId xmlns:a16="http://schemas.microsoft.com/office/drawing/2014/main" id="{AAFEE2B2-BAE5-FA3F-E929-7EF9F8A782D5}"/>
                </a:ext>
              </a:extLst>
            </p:cNvPr>
            <p:cNvSpPr/>
            <p:nvPr/>
          </p:nvSpPr>
          <p:spPr>
            <a:xfrm>
              <a:off x="3338246" y="4452218"/>
              <a:ext cx="152400" cy="877583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1" name="오른쪽 대괄호 10">
              <a:extLst>
                <a:ext uri="{FF2B5EF4-FFF2-40B4-BE49-F238E27FC236}">
                  <a16:creationId xmlns:a16="http://schemas.microsoft.com/office/drawing/2014/main" id="{F2AEC3BD-52E9-283D-AC06-9442CA258C6F}"/>
                </a:ext>
              </a:extLst>
            </p:cNvPr>
            <p:cNvSpPr/>
            <p:nvPr/>
          </p:nvSpPr>
          <p:spPr>
            <a:xfrm>
              <a:off x="3338246" y="5559650"/>
              <a:ext cx="152400" cy="998877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C28B0A-7201-A9B3-41CD-AF784E6437C9}"/>
                </a:ext>
              </a:extLst>
            </p:cNvPr>
            <p:cNvSpPr/>
            <p:nvPr/>
          </p:nvSpPr>
          <p:spPr>
            <a:xfrm>
              <a:off x="3492500" y="1854200"/>
              <a:ext cx="3079750" cy="554903"/>
            </a:xfrm>
            <a:custGeom>
              <a:avLst/>
              <a:gdLst>
                <a:gd name="connsiteX0" fmla="*/ 0 w 3079750"/>
                <a:gd name="connsiteY0" fmla="*/ 285750 h 554903"/>
                <a:gd name="connsiteX1" fmla="*/ 1581150 w 3079750"/>
                <a:gd name="connsiteY1" fmla="*/ 546100 h 554903"/>
                <a:gd name="connsiteX2" fmla="*/ 3079750 w 3079750"/>
                <a:gd name="connsiteY2" fmla="*/ 0 h 55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750" h="554903">
                  <a:moveTo>
                    <a:pt x="0" y="285750"/>
                  </a:moveTo>
                  <a:cubicBezTo>
                    <a:pt x="533929" y="439737"/>
                    <a:pt x="1067858" y="593725"/>
                    <a:pt x="1581150" y="546100"/>
                  </a:cubicBezTo>
                  <a:cubicBezTo>
                    <a:pt x="2094442" y="498475"/>
                    <a:pt x="2824692" y="29633"/>
                    <a:pt x="30797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FF0000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2DE1919-732C-6544-AA4F-D36DA66AB882}"/>
                </a:ext>
              </a:extLst>
            </p:cNvPr>
            <p:cNvSpPr/>
            <p:nvPr/>
          </p:nvSpPr>
          <p:spPr>
            <a:xfrm>
              <a:off x="3486150" y="2127250"/>
              <a:ext cx="3429000" cy="1210211"/>
            </a:xfrm>
            <a:custGeom>
              <a:avLst/>
              <a:gdLst>
                <a:gd name="connsiteX0" fmla="*/ 0 w 3429000"/>
                <a:gd name="connsiteY0" fmla="*/ 0 h 1210211"/>
                <a:gd name="connsiteX1" fmla="*/ 2298700 w 3429000"/>
                <a:gd name="connsiteY1" fmla="*/ 1111250 h 1210211"/>
                <a:gd name="connsiteX2" fmla="*/ 3429000 w 3429000"/>
                <a:gd name="connsiteY2" fmla="*/ 1085850 h 121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0" h="1210211">
                  <a:moveTo>
                    <a:pt x="0" y="0"/>
                  </a:moveTo>
                  <a:cubicBezTo>
                    <a:pt x="863600" y="465137"/>
                    <a:pt x="1727200" y="930275"/>
                    <a:pt x="2298700" y="1111250"/>
                  </a:cubicBezTo>
                  <a:cubicBezTo>
                    <a:pt x="2870200" y="1292225"/>
                    <a:pt x="3149600" y="1189037"/>
                    <a:pt x="3429000" y="10858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FF0000"/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F3C78A7-E67C-3601-C331-B293EF3C318B}"/>
                </a:ext>
              </a:extLst>
            </p:cNvPr>
            <p:cNvSpPr/>
            <p:nvPr/>
          </p:nvSpPr>
          <p:spPr>
            <a:xfrm>
              <a:off x="3498850" y="5988050"/>
              <a:ext cx="3143250" cy="343241"/>
            </a:xfrm>
            <a:custGeom>
              <a:avLst/>
              <a:gdLst>
                <a:gd name="connsiteX0" fmla="*/ 0 w 3143250"/>
                <a:gd name="connsiteY0" fmla="*/ 50800 h 343241"/>
                <a:gd name="connsiteX1" fmla="*/ 2089150 w 3143250"/>
                <a:gd name="connsiteY1" fmla="*/ 342900 h 343241"/>
                <a:gd name="connsiteX2" fmla="*/ 3143250 w 3143250"/>
                <a:gd name="connsiteY2" fmla="*/ 0 h 343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0" h="343241">
                  <a:moveTo>
                    <a:pt x="0" y="50800"/>
                  </a:moveTo>
                  <a:cubicBezTo>
                    <a:pt x="782637" y="201083"/>
                    <a:pt x="1565275" y="351367"/>
                    <a:pt x="2089150" y="342900"/>
                  </a:cubicBezTo>
                  <a:cubicBezTo>
                    <a:pt x="2613025" y="334433"/>
                    <a:pt x="2978150" y="144992"/>
                    <a:pt x="31432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B795B17-8BA5-038F-572D-1E75BAE6031E}"/>
                </a:ext>
              </a:extLst>
            </p:cNvPr>
            <p:cNvSpPr/>
            <p:nvPr/>
          </p:nvSpPr>
          <p:spPr>
            <a:xfrm>
              <a:off x="3498850" y="4495504"/>
              <a:ext cx="2990850" cy="317796"/>
            </a:xfrm>
            <a:custGeom>
              <a:avLst/>
              <a:gdLst>
                <a:gd name="connsiteX0" fmla="*/ 0 w 2990850"/>
                <a:gd name="connsiteY0" fmla="*/ 317796 h 317796"/>
                <a:gd name="connsiteX1" fmla="*/ 2089150 w 2990850"/>
                <a:gd name="connsiteY1" fmla="*/ 51096 h 317796"/>
                <a:gd name="connsiteX2" fmla="*/ 2990850 w 2990850"/>
                <a:gd name="connsiteY2" fmla="*/ 296 h 31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0850" h="317796">
                  <a:moveTo>
                    <a:pt x="0" y="317796"/>
                  </a:moveTo>
                  <a:lnTo>
                    <a:pt x="2089150" y="51096"/>
                  </a:lnTo>
                  <a:cubicBezTo>
                    <a:pt x="2587625" y="-1821"/>
                    <a:pt x="2789237" y="-763"/>
                    <a:pt x="2990850" y="296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0751A66B-BC63-B43C-941C-FA41B7370032}"/>
                </a:ext>
              </a:extLst>
            </p:cNvPr>
            <p:cNvSpPr/>
            <p:nvPr/>
          </p:nvSpPr>
          <p:spPr>
            <a:xfrm>
              <a:off x="3498850" y="3222734"/>
              <a:ext cx="3403600" cy="1584216"/>
            </a:xfrm>
            <a:custGeom>
              <a:avLst/>
              <a:gdLst>
                <a:gd name="connsiteX0" fmla="*/ 0 w 3403600"/>
                <a:gd name="connsiteY0" fmla="*/ 1638300 h 1638300"/>
                <a:gd name="connsiteX1" fmla="*/ 2921000 w 3403600"/>
                <a:gd name="connsiteY1" fmla="*/ 317500 h 1638300"/>
                <a:gd name="connsiteX2" fmla="*/ 3403600 w 3403600"/>
                <a:gd name="connsiteY2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3600" h="1638300">
                  <a:moveTo>
                    <a:pt x="0" y="1638300"/>
                  </a:moveTo>
                  <a:lnTo>
                    <a:pt x="2921000" y="317500"/>
                  </a:lnTo>
                  <a:cubicBezTo>
                    <a:pt x="3488267" y="44450"/>
                    <a:pt x="3258608" y="2117"/>
                    <a:pt x="3403600" y="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B0F9C00-8D32-5D61-AB32-F84C04AABE13}"/>
                </a:ext>
              </a:extLst>
            </p:cNvPr>
            <p:cNvSpPr/>
            <p:nvPr/>
          </p:nvSpPr>
          <p:spPr>
            <a:xfrm>
              <a:off x="3492500" y="2146300"/>
              <a:ext cx="3130550" cy="4098365"/>
            </a:xfrm>
            <a:custGeom>
              <a:avLst/>
              <a:gdLst>
                <a:gd name="connsiteX0" fmla="*/ 0 w 3130550"/>
                <a:gd name="connsiteY0" fmla="*/ 0 h 4098365"/>
                <a:gd name="connsiteX1" fmla="*/ 1917700 w 3130550"/>
                <a:gd name="connsiteY1" fmla="*/ 3683000 h 4098365"/>
                <a:gd name="connsiteX2" fmla="*/ 3130550 w 3130550"/>
                <a:gd name="connsiteY2" fmla="*/ 3854450 h 409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0550" h="4098365">
                  <a:moveTo>
                    <a:pt x="0" y="0"/>
                  </a:moveTo>
                  <a:cubicBezTo>
                    <a:pt x="697971" y="1520296"/>
                    <a:pt x="1395942" y="3040592"/>
                    <a:pt x="1917700" y="3683000"/>
                  </a:cubicBezTo>
                  <a:cubicBezTo>
                    <a:pt x="2439458" y="4325408"/>
                    <a:pt x="2785004" y="4089929"/>
                    <a:pt x="3130550" y="38544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890B92-61BF-BEBB-A9C4-6EDB4E6F943C}"/>
                </a:ext>
              </a:extLst>
            </p:cNvPr>
            <p:cNvSpPr txBox="1"/>
            <p:nvPr/>
          </p:nvSpPr>
          <p:spPr>
            <a:xfrm>
              <a:off x="9827298" y="2572559"/>
              <a:ext cx="1732084" cy="310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Contact Timing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Softness</a:t>
              </a: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Shape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Texture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Grip control</a:t>
              </a: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b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1000" b="1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Vibration</a:t>
              </a:r>
            </a:p>
            <a:p>
              <a:pPr algn="ctr"/>
              <a:endPara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ko-KR" altLang="en-US" sz="1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11C446-3AEA-A041-51B3-0F4AF6BEA3AA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6269402" y="2324272"/>
            <a:ext cx="1020320" cy="1561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926C73-912A-EAD0-63A9-659C44DEA555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6269402" y="3231995"/>
            <a:ext cx="1020320" cy="653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F7C9256-71E3-7D9B-1A98-155205A5A53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6269402" y="3885584"/>
            <a:ext cx="1020320" cy="257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575599-35D6-4F6F-068C-C55EC0ACFC6E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269402" y="3885584"/>
            <a:ext cx="1020320" cy="1246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144215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Shape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C831C6-21A8-CB08-EA42-38D1A3D3A7E1}"/>
              </a:ext>
            </a:extLst>
          </p:cNvPr>
          <p:cNvSpPr/>
          <p:nvPr/>
        </p:nvSpPr>
        <p:spPr>
          <a:xfrm>
            <a:off x="3387258" y="3051664"/>
            <a:ext cx="1869376" cy="3609735"/>
          </a:xfrm>
          <a:prstGeom prst="roundRect">
            <a:avLst/>
          </a:prstGeom>
          <a:solidFill>
            <a:schemeClr val="bg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BE03B-7417-6549-2128-E3076A398192}"/>
              </a:ext>
            </a:extLst>
          </p:cNvPr>
          <p:cNvSpPr txBox="1"/>
          <p:nvPr/>
        </p:nvSpPr>
        <p:spPr>
          <a:xfrm>
            <a:off x="4343380" y="3113722"/>
            <a:ext cx="95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0DB76-C7AF-A87F-D40F-9EB5642C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512" y="1027586"/>
            <a:ext cx="1946236" cy="1396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58312-3134-1611-EAF0-493316DCB87D}"/>
              </a:ext>
            </a:extLst>
          </p:cNvPr>
          <p:cNvSpPr txBox="1"/>
          <p:nvPr/>
        </p:nvSpPr>
        <p:spPr>
          <a:xfrm>
            <a:off x="747252" y="1126773"/>
            <a:ext cx="518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Convolutional spiking neural network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Layer segmentation (finger by finger)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Deeper network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ade gothic roman"/>
                <a:cs typeface="+mn-cs"/>
              </a:rPr>
              <a:t>Parameter optimization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trade gothic roman"/>
              </a:rPr>
              <a:t>Long-term spike frequency adaptation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ade gothic roman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290A2F-21CA-E632-2173-F3B0B529E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12"/>
          <a:stretch/>
        </p:blipFill>
        <p:spPr>
          <a:xfrm>
            <a:off x="549213" y="2588878"/>
            <a:ext cx="5384862" cy="3809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B2E30-2AD7-9D6D-0BA0-EB0D7EDA6837}"/>
              </a:ext>
            </a:extLst>
          </p:cNvPr>
          <p:cNvSpPr txBox="1"/>
          <p:nvPr/>
        </p:nvSpPr>
        <p:spPr>
          <a:xfrm>
            <a:off x="368574" y="6198421"/>
            <a:ext cx="1153795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21-channel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tactile sensor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D29A9-9211-B06C-90F8-EC680F74714E}"/>
              </a:ext>
            </a:extLst>
          </p:cNvPr>
          <p:cNvSpPr txBox="1"/>
          <p:nvPr/>
        </p:nvSpPr>
        <p:spPr>
          <a:xfrm rot="16200000">
            <a:off x="-146709" y="3505451"/>
            <a:ext cx="1153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Finger 1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807C5-59B4-BAD6-2827-866BF7808E89}"/>
              </a:ext>
            </a:extLst>
          </p:cNvPr>
          <p:cNvSpPr txBox="1"/>
          <p:nvPr/>
        </p:nvSpPr>
        <p:spPr>
          <a:xfrm rot="16200000">
            <a:off x="-146708" y="5374596"/>
            <a:ext cx="1153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Finger 2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9EF33-083D-38D7-BEB5-7CD60B108633}"/>
              </a:ext>
            </a:extLst>
          </p:cNvPr>
          <p:cNvSpPr txBox="1"/>
          <p:nvPr/>
        </p:nvSpPr>
        <p:spPr>
          <a:xfrm>
            <a:off x="1336889" y="3035240"/>
            <a:ext cx="180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Convolution kernel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(Receptive field)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4386F-E133-253A-9190-4BB96C49DAB9}"/>
              </a:ext>
            </a:extLst>
          </p:cNvPr>
          <p:cNvSpPr txBox="1"/>
          <p:nvPr/>
        </p:nvSpPr>
        <p:spPr>
          <a:xfrm>
            <a:off x="3964675" y="3429193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FF4621-092F-5A1C-52CE-8F14C18B8926}"/>
              </a:ext>
            </a:extLst>
          </p:cNvPr>
          <p:cNvSpPr/>
          <p:nvPr/>
        </p:nvSpPr>
        <p:spPr>
          <a:xfrm>
            <a:off x="6450512" y="4870963"/>
            <a:ext cx="2172968" cy="172756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 gothic roman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C86BE8-5FB0-3C15-FD65-974F0741ED9D}"/>
              </a:ext>
            </a:extLst>
          </p:cNvPr>
          <p:cNvSpPr/>
          <p:nvPr/>
        </p:nvSpPr>
        <p:spPr>
          <a:xfrm>
            <a:off x="6510835" y="4387654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2DAB27-A1CB-A7FE-F262-F40175693A2B}"/>
              </a:ext>
            </a:extLst>
          </p:cNvPr>
          <p:cNvSpPr/>
          <p:nvPr/>
        </p:nvSpPr>
        <p:spPr>
          <a:xfrm>
            <a:off x="6550840" y="5000746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429003-554B-3E15-C72C-DF93FC002F5F}"/>
              </a:ext>
            </a:extLst>
          </p:cNvPr>
          <p:cNvSpPr/>
          <p:nvPr/>
        </p:nvSpPr>
        <p:spPr>
          <a:xfrm>
            <a:off x="6891202" y="5000746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B85691-9990-9AB1-71CD-7E6F63537A1A}"/>
              </a:ext>
            </a:extLst>
          </p:cNvPr>
          <p:cNvSpPr/>
          <p:nvPr/>
        </p:nvSpPr>
        <p:spPr>
          <a:xfrm>
            <a:off x="7231562" y="5000745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8200EB-BDF8-7E5F-6E3E-791F6798E235}"/>
              </a:ext>
            </a:extLst>
          </p:cNvPr>
          <p:cNvSpPr txBox="1"/>
          <p:nvPr/>
        </p:nvSpPr>
        <p:spPr>
          <a:xfrm>
            <a:off x="7854495" y="4339243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1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E1354-D08C-B602-C551-3275A86CCCD7}"/>
              </a:ext>
            </a:extLst>
          </p:cNvPr>
          <p:cNvSpPr txBox="1"/>
          <p:nvPr/>
        </p:nvSpPr>
        <p:spPr>
          <a:xfrm>
            <a:off x="7894500" y="4997424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3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DDFF7F-3454-1BC2-F666-45D94B1D5EF8}"/>
              </a:ext>
            </a:extLst>
          </p:cNvPr>
          <p:cNvSpPr txBox="1"/>
          <p:nvPr/>
        </p:nvSpPr>
        <p:spPr>
          <a:xfrm>
            <a:off x="6851195" y="4588152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*10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4CFE63-A223-7EA5-42F9-4CF20C0F091A}"/>
              </a:ext>
            </a:extLst>
          </p:cNvPr>
          <p:cNvSpPr txBox="1"/>
          <p:nvPr/>
        </p:nvSpPr>
        <p:spPr>
          <a:xfrm>
            <a:off x="7577000" y="5235951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*5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C0AD0F-BAA4-2057-3475-D9E99240A4E7}"/>
              </a:ext>
            </a:extLst>
          </p:cNvPr>
          <p:cNvSpPr txBox="1"/>
          <p:nvPr/>
        </p:nvSpPr>
        <p:spPr>
          <a:xfrm>
            <a:off x="6510834" y="3833407"/>
            <a:ext cx="139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Spatial kernel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4AC202-DCEC-B68C-5E86-56BB7A0B112D}"/>
              </a:ext>
            </a:extLst>
          </p:cNvPr>
          <p:cNvSpPr/>
          <p:nvPr/>
        </p:nvSpPr>
        <p:spPr>
          <a:xfrm>
            <a:off x="6559095" y="5568288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738B34-7E8C-14B0-10DD-24EAC44FB7B5}"/>
              </a:ext>
            </a:extLst>
          </p:cNvPr>
          <p:cNvSpPr/>
          <p:nvPr/>
        </p:nvSpPr>
        <p:spPr>
          <a:xfrm>
            <a:off x="6899457" y="5568288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C71C97-F818-DEAD-5477-165B8ABB1A7C}"/>
              </a:ext>
            </a:extLst>
          </p:cNvPr>
          <p:cNvSpPr/>
          <p:nvPr/>
        </p:nvSpPr>
        <p:spPr>
          <a:xfrm>
            <a:off x="7239817" y="5568287"/>
            <a:ext cx="340360" cy="33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6AFCF-8D1E-2540-E668-1C00035AEBAF}"/>
              </a:ext>
            </a:extLst>
          </p:cNvPr>
          <p:cNvSpPr txBox="1"/>
          <p:nvPr/>
        </p:nvSpPr>
        <p:spPr>
          <a:xfrm>
            <a:off x="7902755" y="5564966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2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CB4AA4-ABD5-42C8-F9CC-94BFEE75CF18}"/>
              </a:ext>
            </a:extLst>
          </p:cNvPr>
          <p:cNvSpPr txBox="1"/>
          <p:nvPr/>
        </p:nvSpPr>
        <p:spPr>
          <a:xfrm>
            <a:off x="7585255" y="5803493"/>
            <a:ext cx="1371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*5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57484A-7171-7576-E674-1BDDC2184880}"/>
              </a:ext>
            </a:extLst>
          </p:cNvPr>
          <p:cNvSpPr/>
          <p:nvPr/>
        </p:nvSpPr>
        <p:spPr>
          <a:xfrm>
            <a:off x="6567350" y="6135830"/>
            <a:ext cx="340360" cy="332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0</a:t>
            </a:r>
            <a:endParaRPr lang="ko-KR" altLang="en-US" sz="7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112D4D-2FA5-363E-A8E6-4EF09772DA9A}"/>
              </a:ext>
            </a:extLst>
          </p:cNvPr>
          <p:cNvSpPr/>
          <p:nvPr/>
        </p:nvSpPr>
        <p:spPr>
          <a:xfrm>
            <a:off x="6907712" y="6135830"/>
            <a:ext cx="340360" cy="33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1</a:t>
            </a:r>
            <a:endParaRPr lang="ko-KR" altLang="en-US" sz="7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B2A912-F576-0D67-4661-CE5C7473563C}"/>
              </a:ext>
            </a:extLst>
          </p:cNvPr>
          <p:cNvSpPr/>
          <p:nvPr/>
        </p:nvSpPr>
        <p:spPr>
          <a:xfrm>
            <a:off x="7248072" y="6135829"/>
            <a:ext cx="340360" cy="332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/>
              <a:t>-0.5</a:t>
            </a:r>
            <a:endParaRPr lang="ko-KR" altLang="en-US" sz="7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2EEF02-8184-E6C3-D4C9-78BD1AB0786E}"/>
              </a:ext>
            </a:extLst>
          </p:cNvPr>
          <p:cNvSpPr txBox="1"/>
          <p:nvPr/>
        </p:nvSpPr>
        <p:spPr>
          <a:xfrm>
            <a:off x="7911010" y="6132508"/>
            <a:ext cx="137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 x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31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349931-78FE-2E3A-9EF1-2BB69309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72" y="1474548"/>
            <a:ext cx="4978656" cy="45595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1011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049297-F014-6733-395B-0CACF8B2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11" y="1573725"/>
            <a:ext cx="5236176" cy="45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2097668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Edge </a:t>
            </a:r>
            <a:r>
              <a:rPr lang="en-US" sz="1800" b="1" dirty="0" err="1">
                <a:solidFill>
                  <a:schemeClr val="lt1"/>
                </a:solidFill>
              </a:rPr>
              <a:t>orentation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60AA3-262C-6A21-E812-9657336454EB}"/>
              </a:ext>
            </a:extLst>
          </p:cNvPr>
          <p:cNvSpPr txBox="1"/>
          <p:nvPr/>
        </p:nvSpPr>
        <p:spPr>
          <a:xfrm>
            <a:off x="120312" y="1033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kern="100" spc="-15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바탕체" panose="02030609000101010101" pitchFamily="17" charset="-127"/>
              </a:rPr>
              <a:t>기계수용체 모사 기반 인공 촉각 신경계 모델</a:t>
            </a:r>
            <a:endParaRPr lang="en-US" altLang="ko-KR" sz="1400" b="1" spc="-15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3965B-A49E-4A80-0339-A4252B9990FF}"/>
              </a:ext>
            </a:extLst>
          </p:cNvPr>
          <p:cNvSpPr txBox="1"/>
          <p:nvPr/>
        </p:nvSpPr>
        <p:spPr>
          <a:xfrm>
            <a:off x="7217703" y="6555224"/>
            <a:ext cx="1926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Parvizi-Fard</a:t>
            </a:r>
            <a:r>
              <a:rPr lang="en-US" sz="1050" dirty="0"/>
              <a:t> et al. </a:t>
            </a:r>
            <a:r>
              <a:rPr lang="en-US" sz="1050"/>
              <a:t>2021)</a:t>
            </a:r>
            <a:endParaRPr 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D8635B-40BB-A38F-D81E-EABADCF9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89" y="1685592"/>
            <a:ext cx="7029823" cy="43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"/>
          <p:cNvSpPr/>
          <p:nvPr/>
        </p:nvSpPr>
        <p:spPr>
          <a:xfrm>
            <a:off x="113597" y="627641"/>
            <a:ext cx="1442153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Direction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3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Spiking Neural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8B4EC-4842-64AD-707F-A09FB8AA097F}"/>
              </a:ext>
            </a:extLst>
          </p:cNvPr>
          <p:cNvSpPr txBox="1"/>
          <p:nvPr/>
        </p:nvSpPr>
        <p:spPr>
          <a:xfrm>
            <a:off x="1439517" y="3557489"/>
            <a:ext cx="116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Stimulation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E876B6A-3422-FEF6-C15E-8408318F1785}"/>
              </a:ext>
            </a:extLst>
          </p:cNvPr>
          <p:cNvGrpSpPr/>
          <p:nvPr/>
        </p:nvGrpSpPr>
        <p:grpSpPr>
          <a:xfrm>
            <a:off x="814864" y="1358391"/>
            <a:ext cx="1401866" cy="2176443"/>
            <a:chOff x="486606" y="1324524"/>
            <a:chExt cx="1738923" cy="2699735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8EE568F-E669-12C8-A23E-4C3C6E4BA0E1}"/>
                </a:ext>
              </a:extLst>
            </p:cNvPr>
            <p:cNvSpPr/>
            <p:nvPr/>
          </p:nvSpPr>
          <p:spPr>
            <a:xfrm>
              <a:off x="486606" y="1324524"/>
              <a:ext cx="1443970" cy="2573640"/>
            </a:xfrm>
            <a:custGeom>
              <a:avLst/>
              <a:gdLst>
                <a:gd name="connsiteX0" fmla="*/ 84666 w 1710485"/>
                <a:gd name="connsiteY0" fmla="*/ 3048660 h 3048660"/>
                <a:gd name="connsiteX1" fmla="*/ 84666 w 1710485"/>
                <a:gd name="connsiteY1" fmla="*/ 2320526 h 3048660"/>
                <a:gd name="connsiteX2" fmla="*/ 0 w 1710485"/>
                <a:gd name="connsiteY2" fmla="*/ 1685526 h 3048660"/>
                <a:gd name="connsiteX3" fmla="*/ 84666 w 1710485"/>
                <a:gd name="connsiteY3" fmla="*/ 495960 h 3048660"/>
                <a:gd name="connsiteX4" fmla="*/ 364066 w 1710485"/>
                <a:gd name="connsiteY4" fmla="*/ 102260 h 3048660"/>
                <a:gd name="connsiteX5" fmla="*/ 829733 w 1710485"/>
                <a:gd name="connsiteY5" fmla="*/ 26060 h 3048660"/>
                <a:gd name="connsiteX6" fmla="*/ 1371600 w 1710485"/>
                <a:gd name="connsiteY6" fmla="*/ 479026 h 3048660"/>
                <a:gd name="connsiteX7" fmla="*/ 1710266 w 1710485"/>
                <a:gd name="connsiteY7" fmla="*/ 1685526 h 3048660"/>
                <a:gd name="connsiteX8" fmla="*/ 1422400 w 1710485"/>
                <a:gd name="connsiteY8" fmla="*/ 2654960 h 3048660"/>
                <a:gd name="connsiteX9" fmla="*/ 1363133 w 1710485"/>
                <a:gd name="connsiteY9" fmla="*/ 3027493 h 304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0485" h="3048660">
                  <a:moveTo>
                    <a:pt x="84666" y="3048660"/>
                  </a:moveTo>
                  <a:cubicBezTo>
                    <a:pt x="91721" y="2798187"/>
                    <a:pt x="98777" y="2547715"/>
                    <a:pt x="84666" y="2320526"/>
                  </a:cubicBezTo>
                  <a:cubicBezTo>
                    <a:pt x="70555" y="2093337"/>
                    <a:pt x="0" y="1989620"/>
                    <a:pt x="0" y="1685526"/>
                  </a:cubicBezTo>
                  <a:cubicBezTo>
                    <a:pt x="0" y="1381432"/>
                    <a:pt x="23988" y="759838"/>
                    <a:pt x="84666" y="495960"/>
                  </a:cubicBezTo>
                  <a:cubicBezTo>
                    <a:pt x="145344" y="232082"/>
                    <a:pt x="239888" y="180577"/>
                    <a:pt x="364066" y="102260"/>
                  </a:cubicBezTo>
                  <a:cubicBezTo>
                    <a:pt x="488244" y="23943"/>
                    <a:pt x="661811" y="-36734"/>
                    <a:pt x="829733" y="26060"/>
                  </a:cubicBezTo>
                  <a:cubicBezTo>
                    <a:pt x="997655" y="88854"/>
                    <a:pt x="1224845" y="202448"/>
                    <a:pt x="1371600" y="479026"/>
                  </a:cubicBezTo>
                  <a:cubicBezTo>
                    <a:pt x="1518355" y="755604"/>
                    <a:pt x="1701799" y="1322870"/>
                    <a:pt x="1710266" y="1685526"/>
                  </a:cubicBezTo>
                  <a:cubicBezTo>
                    <a:pt x="1718733" y="2048182"/>
                    <a:pt x="1480256" y="2431299"/>
                    <a:pt x="1422400" y="2654960"/>
                  </a:cubicBezTo>
                  <a:cubicBezTo>
                    <a:pt x="1364545" y="2878621"/>
                    <a:pt x="1358900" y="2963993"/>
                    <a:pt x="1363133" y="3027493"/>
                  </a:cubicBezTo>
                </a:path>
              </a:pathLst>
            </a:custGeom>
            <a:solidFill>
              <a:srgbClr val="C3725D"/>
            </a:solidFill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EB813E5-400C-8D5F-CE8D-DCED16B84508}"/>
                </a:ext>
              </a:extLst>
            </p:cNvPr>
            <p:cNvGrpSpPr/>
            <p:nvPr/>
          </p:nvGrpSpPr>
          <p:grpSpPr>
            <a:xfrm>
              <a:off x="1091794" y="2364800"/>
              <a:ext cx="1133735" cy="1659459"/>
              <a:chOff x="2671233" y="2292198"/>
              <a:chExt cx="1133735" cy="165945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4BA4826-FC75-F904-C814-565372C690AB}"/>
                  </a:ext>
                </a:extLst>
              </p:cNvPr>
              <p:cNvSpPr/>
              <p:nvPr/>
            </p:nvSpPr>
            <p:spPr>
              <a:xfrm>
                <a:off x="3686435" y="2404223"/>
                <a:ext cx="118533" cy="118533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913A10C-44FB-5036-AB93-B6D0E87A22D5}"/>
                  </a:ext>
                </a:extLst>
              </p:cNvPr>
              <p:cNvSpPr/>
              <p:nvPr/>
            </p:nvSpPr>
            <p:spPr>
              <a:xfrm rot="2296643">
                <a:off x="3172485" y="2292198"/>
                <a:ext cx="118533" cy="165945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DAF3725-BD88-C3A7-E0AA-D5C7D1F87989}"/>
                  </a:ext>
                </a:extLst>
              </p:cNvPr>
              <p:cNvSpPr/>
              <p:nvPr/>
            </p:nvSpPr>
            <p:spPr>
              <a:xfrm>
                <a:off x="2671233" y="3699933"/>
                <a:ext cx="118534" cy="118534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화살표: 줄무늬가 있는 오른쪽 22">
              <a:extLst>
                <a:ext uri="{FF2B5EF4-FFF2-40B4-BE49-F238E27FC236}">
                  <a16:creationId xmlns:a16="http://schemas.microsoft.com/office/drawing/2014/main" id="{2C0B638D-6269-7084-F7C2-EE38AA188966}"/>
                </a:ext>
              </a:extLst>
            </p:cNvPr>
            <p:cNvSpPr/>
            <p:nvPr/>
          </p:nvSpPr>
          <p:spPr>
            <a:xfrm rot="5400000">
              <a:off x="1641246" y="3521365"/>
              <a:ext cx="689015" cy="316773"/>
            </a:xfrm>
            <a:prstGeom prst="striped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FFD6FD-BA7E-EBE7-0E91-B876CC66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>
              <a:off x="1066683" y="1973475"/>
              <a:ext cx="1146147" cy="14265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BD996D8-48AF-BFA2-9E20-09ACC4EA0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>
              <a:off x="1066683" y="1440780"/>
              <a:ext cx="1146147" cy="1426588"/>
            </a:xfrm>
            <a:prstGeom prst="rect">
              <a:avLst/>
            </a:prstGeom>
          </p:spPr>
        </p:pic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66CAFF1-8A59-4183-0A48-26D9CD2212B2}"/>
              </a:ext>
            </a:extLst>
          </p:cNvPr>
          <p:cNvCxnSpPr>
            <a:cxnSpLocks/>
          </p:cNvCxnSpPr>
          <p:nvPr/>
        </p:nvCxnSpPr>
        <p:spPr>
          <a:xfrm>
            <a:off x="2466998" y="1684358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358F07D-CBB1-716B-AF52-DBEB78CD2903}"/>
              </a:ext>
            </a:extLst>
          </p:cNvPr>
          <p:cNvCxnSpPr>
            <a:cxnSpLocks/>
          </p:cNvCxnSpPr>
          <p:nvPr/>
        </p:nvCxnSpPr>
        <p:spPr>
          <a:xfrm>
            <a:off x="2466998" y="2586891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BD6E9E4-D747-56A2-5BFB-9BB22C8A5350}"/>
              </a:ext>
            </a:extLst>
          </p:cNvPr>
          <p:cNvCxnSpPr>
            <a:cxnSpLocks/>
          </p:cNvCxnSpPr>
          <p:nvPr/>
        </p:nvCxnSpPr>
        <p:spPr>
          <a:xfrm>
            <a:off x="2466998" y="2129693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637DD8-2225-FFCC-5F17-B50D1C0E0D51}"/>
              </a:ext>
            </a:extLst>
          </p:cNvPr>
          <p:cNvSpPr txBox="1"/>
          <p:nvPr/>
        </p:nvSpPr>
        <p:spPr>
          <a:xfrm>
            <a:off x="6269549" y="2852878"/>
            <a:ext cx="2387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>
                <a:solidFill>
                  <a:srgbClr val="FF0000"/>
                </a:solidFill>
              </a:rPr>
              <a:t>Spatio</a:t>
            </a:r>
            <a:r>
              <a:rPr lang="en-US" altLang="ko-KR" sz="1100" b="1" dirty="0">
                <a:solidFill>
                  <a:srgbClr val="FF0000"/>
                </a:solidFill>
              </a:rPr>
              <a:t>-temporal kernel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4E59905-2F48-C3C6-84DD-705A5B3ADC23}"/>
              </a:ext>
            </a:extLst>
          </p:cNvPr>
          <p:cNvCxnSpPr/>
          <p:nvPr/>
        </p:nvCxnSpPr>
        <p:spPr>
          <a:xfrm>
            <a:off x="4246034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F0A489-5E13-7E00-E846-72F3C115CD16}"/>
              </a:ext>
            </a:extLst>
          </p:cNvPr>
          <p:cNvCxnSpPr/>
          <p:nvPr/>
        </p:nvCxnSpPr>
        <p:spPr>
          <a:xfrm>
            <a:off x="2803122" y="1268410"/>
            <a:ext cx="1325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091421F-AB87-21FF-3942-00D204366086}"/>
              </a:ext>
            </a:extLst>
          </p:cNvPr>
          <p:cNvSpPr txBox="1"/>
          <p:nvPr/>
        </p:nvSpPr>
        <p:spPr>
          <a:xfrm>
            <a:off x="2476120" y="997495"/>
            <a:ext cx="201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Spike carrying direction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B52367F-2460-47FB-623E-D4F0F04E3BF0}"/>
              </a:ext>
            </a:extLst>
          </p:cNvPr>
          <p:cNvCxnSpPr/>
          <p:nvPr/>
        </p:nvCxnSpPr>
        <p:spPr>
          <a:xfrm>
            <a:off x="4208996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8BEA5B8-E0ED-E0D6-B92D-ECFA84F42566}"/>
              </a:ext>
            </a:extLst>
          </p:cNvPr>
          <p:cNvCxnSpPr/>
          <p:nvPr/>
        </p:nvCxnSpPr>
        <p:spPr>
          <a:xfrm>
            <a:off x="4149726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E5B50DA-8C0D-08FE-0418-76E4CEF951EE}"/>
              </a:ext>
            </a:extLst>
          </p:cNvPr>
          <p:cNvCxnSpPr/>
          <p:nvPr/>
        </p:nvCxnSpPr>
        <p:spPr>
          <a:xfrm>
            <a:off x="4115864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2628F2D-014F-FB41-E2CD-04B169A569C3}"/>
              </a:ext>
            </a:extLst>
          </p:cNvPr>
          <p:cNvCxnSpPr/>
          <p:nvPr/>
        </p:nvCxnSpPr>
        <p:spPr>
          <a:xfrm>
            <a:off x="4050771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E8152BD-66DB-FEFC-F390-7260722846D7}"/>
              </a:ext>
            </a:extLst>
          </p:cNvPr>
          <p:cNvCxnSpPr/>
          <p:nvPr/>
        </p:nvCxnSpPr>
        <p:spPr>
          <a:xfrm>
            <a:off x="4013733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6C43FFC-7EAE-1733-1D17-95A324EBA3DE}"/>
              </a:ext>
            </a:extLst>
          </p:cNvPr>
          <p:cNvCxnSpPr/>
          <p:nvPr/>
        </p:nvCxnSpPr>
        <p:spPr>
          <a:xfrm>
            <a:off x="3954463" y="1490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E8946F7-79EE-D5CD-81BD-1D2C47CDB97A}"/>
              </a:ext>
            </a:extLst>
          </p:cNvPr>
          <p:cNvCxnSpPr/>
          <p:nvPr/>
        </p:nvCxnSpPr>
        <p:spPr>
          <a:xfrm>
            <a:off x="3972984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AFB08B-7AAB-0F74-AD17-151F60B9DBF5}"/>
              </a:ext>
            </a:extLst>
          </p:cNvPr>
          <p:cNvCxnSpPr/>
          <p:nvPr/>
        </p:nvCxnSpPr>
        <p:spPr>
          <a:xfrm>
            <a:off x="3935946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6FB5919-3A7F-DC97-EC67-C44BC66F3E27}"/>
              </a:ext>
            </a:extLst>
          </p:cNvPr>
          <p:cNvCxnSpPr/>
          <p:nvPr/>
        </p:nvCxnSpPr>
        <p:spPr>
          <a:xfrm>
            <a:off x="3867149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DBE123B-12AF-6503-EEE8-D0E20D2659A8}"/>
              </a:ext>
            </a:extLst>
          </p:cNvPr>
          <p:cNvCxnSpPr/>
          <p:nvPr/>
        </p:nvCxnSpPr>
        <p:spPr>
          <a:xfrm>
            <a:off x="3807886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F40F5E5-ED11-0A40-E0B1-C68CC7B95E41}"/>
              </a:ext>
            </a:extLst>
          </p:cNvPr>
          <p:cNvCxnSpPr/>
          <p:nvPr/>
        </p:nvCxnSpPr>
        <p:spPr>
          <a:xfrm>
            <a:off x="3770848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C4EAE14-9898-7B2D-D832-40E79442E27E}"/>
              </a:ext>
            </a:extLst>
          </p:cNvPr>
          <p:cNvCxnSpPr/>
          <p:nvPr/>
        </p:nvCxnSpPr>
        <p:spPr>
          <a:xfrm>
            <a:off x="3676650" y="193919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C31F412-1033-ABF5-9865-CDEE5C0464D5}"/>
              </a:ext>
            </a:extLst>
          </p:cNvPr>
          <p:cNvCxnSpPr>
            <a:cxnSpLocks/>
          </p:cNvCxnSpPr>
          <p:nvPr/>
        </p:nvCxnSpPr>
        <p:spPr>
          <a:xfrm>
            <a:off x="3715276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B27E0CA-75DF-F3FA-58BE-2D38A5E686FB}"/>
              </a:ext>
            </a:extLst>
          </p:cNvPr>
          <p:cNvCxnSpPr>
            <a:cxnSpLocks/>
          </p:cNvCxnSpPr>
          <p:nvPr/>
        </p:nvCxnSpPr>
        <p:spPr>
          <a:xfrm>
            <a:off x="3678238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35A1E2F-DEC2-2349-0CA0-CB23AE71C1C4}"/>
              </a:ext>
            </a:extLst>
          </p:cNvPr>
          <p:cNvCxnSpPr>
            <a:cxnSpLocks/>
          </p:cNvCxnSpPr>
          <p:nvPr/>
        </p:nvCxnSpPr>
        <p:spPr>
          <a:xfrm>
            <a:off x="3611030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3B088D3-1224-3D03-FB9D-EB1EB07C696E}"/>
              </a:ext>
            </a:extLst>
          </p:cNvPr>
          <p:cNvCxnSpPr>
            <a:cxnSpLocks/>
          </p:cNvCxnSpPr>
          <p:nvPr/>
        </p:nvCxnSpPr>
        <p:spPr>
          <a:xfrm>
            <a:off x="3573994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CFFB68B-BDA8-704B-6E71-F54FEEE773B0}"/>
              </a:ext>
            </a:extLst>
          </p:cNvPr>
          <p:cNvCxnSpPr>
            <a:cxnSpLocks/>
          </p:cNvCxnSpPr>
          <p:nvPr/>
        </p:nvCxnSpPr>
        <p:spPr>
          <a:xfrm>
            <a:off x="3543826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82B6A4B-EC26-CAE1-5A48-E5ABB391BB39}"/>
              </a:ext>
            </a:extLst>
          </p:cNvPr>
          <p:cNvCxnSpPr>
            <a:cxnSpLocks/>
          </p:cNvCxnSpPr>
          <p:nvPr/>
        </p:nvCxnSpPr>
        <p:spPr>
          <a:xfrm>
            <a:off x="3482975" y="239639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52CF14D-9A1D-71DE-F994-71C886D124F5}"/>
              </a:ext>
            </a:extLst>
          </p:cNvPr>
          <p:cNvCxnSpPr/>
          <p:nvPr/>
        </p:nvCxnSpPr>
        <p:spPr>
          <a:xfrm>
            <a:off x="5422867" y="1875370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C82FB3F-DD18-D999-4D84-526B02BE1BB4}"/>
              </a:ext>
            </a:extLst>
          </p:cNvPr>
          <p:cNvCxnSpPr/>
          <p:nvPr/>
        </p:nvCxnSpPr>
        <p:spPr>
          <a:xfrm>
            <a:off x="5422867" y="2281155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BC9481A-4BB3-934D-9B6C-5A604966CC33}"/>
              </a:ext>
            </a:extLst>
          </p:cNvPr>
          <p:cNvSpPr txBox="1"/>
          <p:nvPr/>
        </p:nvSpPr>
        <p:spPr>
          <a:xfrm>
            <a:off x="6489320" y="1752259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7511D4-1109-FE7F-CA09-AD032633AF9C}"/>
              </a:ext>
            </a:extLst>
          </p:cNvPr>
          <p:cNvSpPr txBox="1"/>
          <p:nvPr/>
        </p:nvSpPr>
        <p:spPr>
          <a:xfrm>
            <a:off x="6489320" y="2158044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C18CF9E-A127-AC82-2DBA-E618AC75B881}"/>
              </a:ext>
            </a:extLst>
          </p:cNvPr>
          <p:cNvCxnSpPr>
            <a:cxnSpLocks/>
          </p:cNvCxnSpPr>
          <p:nvPr/>
        </p:nvCxnSpPr>
        <p:spPr>
          <a:xfrm>
            <a:off x="6371168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7EC379-17A6-9B57-055F-2E898A037BAA}"/>
              </a:ext>
            </a:extLst>
          </p:cNvPr>
          <p:cNvCxnSpPr>
            <a:cxnSpLocks/>
          </p:cNvCxnSpPr>
          <p:nvPr/>
        </p:nvCxnSpPr>
        <p:spPr>
          <a:xfrm>
            <a:off x="611823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FE5591A-3339-E72B-5D08-02F0F1E27848}"/>
              </a:ext>
            </a:extLst>
          </p:cNvPr>
          <p:cNvCxnSpPr>
            <a:cxnSpLocks/>
          </p:cNvCxnSpPr>
          <p:nvPr/>
        </p:nvCxnSpPr>
        <p:spPr>
          <a:xfrm>
            <a:off x="5978526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902501BB-3F27-72AC-BF12-D7402B0E4E81}"/>
              </a:ext>
            </a:extLst>
          </p:cNvPr>
          <p:cNvCxnSpPr>
            <a:cxnSpLocks/>
          </p:cNvCxnSpPr>
          <p:nvPr/>
        </p:nvCxnSpPr>
        <p:spPr>
          <a:xfrm>
            <a:off x="5902331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F03B849-2D46-8EFF-CCDE-A8086C593B3E}"/>
              </a:ext>
            </a:extLst>
          </p:cNvPr>
          <p:cNvCxnSpPr>
            <a:cxnSpLocks/>
          </p:cNvCxnSpPr>
          <p:nvPr/>
        </p:nvCxnSpPr>
        <p:spPr>
          <a:xfrm>
            <a:off x="5849938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B42792A-93FF-CCB9-FEC2-B6ACF184C730}"/>
              </a:ext>
            </a:extLst>
          </p:cNvPr>
          <p:cNvCxnSpPr>
            <a:cxnSpLocks/>
          </p:cNvCxnSpPr>
          <p:nvPr/>
        </p:nvCxnSpPr>
        <p:spPr>
          <a:xfrm>
            <a:off x="581290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FFC0136-863C-2A95-FFAE-B2D764E776CE}"/>
              </a:ext>
            </a:extLst>
          </p:cNvPr>
          <p:cNvCxnSpPr>
            <a:cxnSpLocks/>
          </p:cNvCxnSpPr>
          <p:nvPr/>
        </p:nvCxnSpPr>
        <p:spPr>
          <a:xfrm>
            <a:off x="5753630" y="2092382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4A0D541-9543-264F-B288-E7416451B0C4}"/>
              </a:ext>
            </a:extLst>
          </p:cNvPr>
          <p:cNvCxnSpPr/>
          <p:nvPr/>
        </p:nvCxnSpPr>
        <p:spPr>
          <a:xfrm>
            <a:off x="4583665" y="1681183"/>
            <a:ext cx="839202" cy="194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4A4D839E-4DE9-A1DD-8209-FBC60E6B02D5}"/>
              </a:ext>
            </a:extLst>
          </p:cNvPr>
          <p:cNvCxnSpPr>
            <a:cxnSpLocks/>
          </p:cNvCxnSpPr>
          <p:nvPr/>
        </p:nvCxnSpPr>
        <p:spPr>
          <a:xfrm>
            <a:off x="4601118" y="1679457"/>
            <a:ext cx="821749" cy="599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A32B46D-69DF-0590-2D3E-24F2CB26F91D}"/>
              </a:ext>
            </a:extLst>
          </p:cNvPr>
          <p:cNvCxnSpPr>
            <a:cxnSpLocks/>
          </p:cNvCxnSpPr>
          <p:nvPr/>
        </p:nvCxnSpPr>
        <p:spPr>
          <a:xfrm>
            <a:off x="4580086" y="2129693"/>
            <a:ext cx="860234" cy="14801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4F18DC7-892C-6AFF-44FE-1930F4850291}"/>
              </a:ext>
            </a:extLst>
          </p:cNvPr>
          <p:cNvCxnSpPr>
            <a:cxnSpLocks/>
          </p:cNvCxnSpPr>
          <p:nvPr/>
        </p:nvCxnSpPr>
        <p:spPr>
          <a:xfrm flipV="1">
            <a:off x="4580086" y="1875369"/>
            <a:ext cx="846360" cy="2496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7BA6AB2D-D4F5-D89D-C20C-E8098B6A2FC5}"/>
              </a:ext>
            </a:extLst>
          </p:cNvPr>
          <p:cNvCxnSpPr>
            <a:cxnSpLocks/>
          </p:cNvCxnSpPr>
          <p:nvPr/>
        </p:nvCxnSpPr>
        <p:spPr>
          <a:xfrm flipV="1">
            <a:off x="4588813" y="2277703"/>
            <a:ext cx="823790" cy="2926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56C3510-9869-D5A7-DC1D-366DFFDF43D5}"/>
              </a:ext>
            </a:extLst>
          </p:cNvPr>
          <p:cNvCxnSpPr>
            <a:cxnSpLocks/>
          </p:cNvCxnSpPr>
          <p:nvPr/>
        </p:nvCxnSpPr>
        <p:spPr>
          <a:xfrm flipV="1">
            <a:off x="4583665" y="1870677"/>
            <a:ext cx="827419" cy="69965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713776D-EA25-1022-F677-7B613052D47B}"/>
              </a:ext>
            </a:extLst>
          </p:cNvPr>
          <p:cNvCxnSpPr>
            <a:cxnSpLocks/>
          </p:cNvCxnSpPr>
          <p:nvPr/>
        </p:nvCxnSpPr>
        <p:spPr>
          <a:xfrm>
            <a:off x="7301480" y="3400414"/>
            <a:ext cx="61011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E8A45F0-9CCE-F606-9847-D747F6480B8E}"/>
              </a:ext>
            </a:extLst>
          </p:cNvPr>
          <p:cNvSpPr txBox="1"/>
          <p:nvPr/>
        </p:nvSpPr>
        <p:spPr>
          <a:xfrm>
            <a:off x="1427852" y="6487337"/>
            <a:ext cx="1167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 of Stimulation</a:t>
            </a:r>
            <a:endParaRPr lang="ko-KR" altLang="en-US" sz="1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2B920D6E-9AF6-0E62-7DCE-C95F890D948C}"/>
              </a:ext>
            </a:extLst>
          </p:cNvPr>
          <p:cNvSpPr/>
          <p:nvPr/>
        </p:nvSpPr>
        <p:spPr>
          <a:xfrm>
            <a:off x="803199" y="4288239"/>
            <a:ext cx="1164084" cy="2074789"/>
          </a:xfrm>
          <a:custGeom>
            <a:avLst/>
            <a:gdLst>
              <a:gd name="connsiteX0" fmla="*/ 84666 w 1710485"/>
              <a:gd name="connsiteY0" fmla="*/ 3048660 h 3048660"/>
              <a:gd name="connsiteX1" fmla="*/ 84666 w 1710485"/>
              <a:gd name="connsiteY1" fmla="*/ 2320526 h 3048660"/>
              <a:gd name="connsiteX2" fmla="*/ 0 w 1710485"/>
              <a:gd name="connsiteY2" fmla="*/ 1685526 h 3048660"/>
              <a:gd name="connsiteX3" fmla="*/ 84666 w 1710485"/>
              <a:gd name="connsiteY3" fmla="*/ 495960 h 3048660"/>
              <a:gd name="connsiteX4" fmla="*/ 364066 w 1710485"/>
              <a:gd name="connsiteY4" fmla="*/ 102260 h 3048660"/>
              <a:gd name="connsiteX5" fmla="*/ 829733 w 1710485"/>
              <a:gd name="connsiteY5" fmla="*/ 26060 h 3048660"/>
              <a:gd name="connsiteX6" fmla="*/ 1371600 w 1710485"/>
              <a:gd name="connsiteY6" fmla="*/ 479026 h 3048660"/>
              <a:gd name="connsiteX7" fmla="*/ 1710266 w 1710485"/>
              <a:gd name="connsiteY7" fmla="*/ 1685526 h 3048660"/>
              <a:gd name="connsiteX8" fmla="*/ 1422400 w 1710485"/>
              <a:gd name="connsiteY8" fmla="*/ 2654960 h 3048660"/>
              <a:gd name="connsiteX9" fmla="*/ 1363133 w 1710485"/>
              <a:gd name="connsiteY9" fmla="*/ 3027493 h 304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0485" h="3048660">
                <a:moveTo>
                  <a:pt x="84666" y="3048660"/>
                </a:moveTo>
                <a:cubicBezTo>
                  <a:pt x="91721" y="2798187"/>
                  <a:pt x="98777" y="2547715"/>
                  <a:pt x="84666" y="2320526"/>
                </a:cubicBezTo>
                <a:cubicBezTo>
                  <a:pt x="70555" y="2093337"/>
                  <a:pt x="0" y="1989620"/>
                  <a:pt x="0" y="1685526"/>
                </a:cubicBezTo>
                <a:cubicBezTo>
                  <a:pt x="0" y="1381432"/>
                  <a:pt x="23988" y="759838"/>
                  <a:pt x="84666" y="495960"/>
                </a:cubicBezTo>
                <a:cubicBezTo>
                  <a:pt x="145344" y="232082"/>
                  <a:pt x="239888" y="180577"/>
                  <a:pt x="364066" y="102260"/>
                </a:cubicBezTo>
                <a:cubicBezTo>
                  <a:pt x="488244" y="23943"/>
                  <a:pt x="661811" y="-36734"/>
                  <a:pt x="829733" y="26060"/>
                </a:cubicBezTo>
                <a:cubicBezTo>
                  <a:pt x="997655" y="88854"/>
                  <a:pt x="1224845" y="202448"/>
                  <a:pt x="1371600" y="479026"/>
                </a:cubicBezTo>
                <a:cubicBezTo>
                  <a:pt x="1518355" y="755604"/>
                  <a:pt x="1701799" y="1322870"/>
                  <a:pt x="1710266" y="1685526"/>
                </a:cubicBezTo>
                <a:cubicBezTo>
                  <a:pt x="1718733" y="2048182"/>
                  <a:pt x="1480256" y="2431299"/>
                  <a:pt x="1422400" y="2654960"/>
                </a:cubicBezTo>
                <a:cubicBezTo>
                  <a:pt x="1364545" y="2878621"/>
                  <a:pt x="1358900" y="2963993"/>
                  <a:pt x="1363133" y="3027493"/>
                </a:cubicBezTo>
              </a:path>
            </a:pathLst>
          </a:custGeom>
          <a:solidFill>
            <a:srgbClr val="C3725D"/>
          </a:solidFill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5558283-7816-7F75-E77D-8AC5BDF4DA3D}"/>
              </a:ext>
            </a:extLst>
          </p:cNvPr>
          <p:cNvGrpSpPr/>
          <p:nvPr/>
        </p:nvGrpSpPr>
        <p:grpSpPr>
          <a:xfrm>
            <a:off x="1274305" y="4311045"/>
            <a:ext cx="913982" cy="1337805"/>
            <a:chOff x="2671233" y="2292198"/>
            <a:chExt cx="1133735" cy="1659459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1C9047DF-93E2-3F85-CB62-D4A99F0870B0}"/>
                </a:ext>
              </a:extLst>
            </p:cNvPr>
            <p:cNvSpPr/>
            <p:nvPr/>
          </p:nvSpPr>
          <p:spPr>
            <a:xfrm>
              <a:off x="3686435" y="2404223"/>
              <a:ext cx="118533" cy="1185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1820D88-BBBF-831D-811C-347F3F7B9C06}"/>
                </a:ext>
              </a:extLst>
            </p:cNvPr>
            <p:cNvSpPr/>
            <p:nvPr/>
          </p:nvSpPr>
          <p:spPr>
            <a:xfrm rot="2296643">
              <a:off x="3172485" y="2292198"/>
              <a:ext cx="118533" cy="16594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A8A4FA4-F0EB-C0B8-7FE6-7CF2C0755EB0}"/>
                </a:ext>
              </a:extLst>
            </p:cNvPr>
            <p:cNvSpPr/>
            <p:nvPr/>
          </p:nvSpPr>
          <p:spPr>
            <a:xfrm>
              <a:off x="2671233" y="3699933"/>
              <a:ext cx="118534" cy="118534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화살표: 줄무늬가 있는 오른쪽 104">
            <a:extLst>
              <a:ext uri="{FF2B5EF4-FFF2-40B4-BE49-F238E27FC236}">
                <a16:creationId xmlns:a16="http://schemas.microsoft.com/office/drawing/2014/main" id="{1F8BB697-6562-2253-A617-AED7AC6209C0}"/>
              </a:ext>
            </a:extLst>
          </p:cNvPr>
          <p:cNvSpPr/>
          <p:nvPr/>
        </p:nvSpPr>
        <p:spPr>
          <a:xfrm rot="16200000">
            <a:off x="1734034" y="6059264"/>
            <a:ext cx="555463" cy="255373"/>
          </a:xfrm>
          <a:prstGeom prst="striped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EAE9049A-4199-D90D-5A12-A217506D74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1270839" y="4811403"/>
            <a:ext cx="923988" cy="115007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9C25BAFD-AC36-DAAB-36F0-A9CBCEB6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326257" y="5292957"/>
            <a:ext cx="923988" cy="1150071"/>
          </a:xfrm>
          <a:prstGeom prst="rect">
            <a:avLst/>
          </a:prstGeom>
        </p:spPr>
      </p:pic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B7F10EC-3F7B-5866-32AB-CD4AEC1F9046}"/>
              </a:ext>
            </a:extLst>
          </p:cNvPr>
          <p:cNvCxnSpPr>
            <a:cxnSpLocks/>
          </p:cNvCxnSpPr>
          <p:nvPr/>
        </p:nvCxnSpPr>
        <p:spPr>
          <a:xfrm>
            <a:off x="2455333" y="4614206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C86ADD5-33DC-0CF6-370F-4072707AF33E}"/>
              </a:ext>
            </a:extLst>
          </p:cNvPr>
          <p:cNvCxnSpPr>
            <a:cxnSpLocks/>
          </p:cNvCxnSpPr>
          <p:nvPr/>
        </p:nvCxnSpPr>
        <p:spPr>
          <a:xfrm>
            <a:off x="2455333" y="5516739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ECA085D-5AEE-5D78-F997-875056F2EBEC}"/>
              </a:ext>
            </a:extLst>
          </p:cNvPr>
          <p:cNvCxnSpPr>
            <a:cxnSpLocks/>
          </p:cNvCxnSpPr>
          <p:nvPr/>
        </p:nvCxnSpPr>
        <p:spPr>
          <a:xfrm>
            <a:off x="2455333" y="5059541"/>
            <a:ext cx="211666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DE4C6D8E-2110-9535-1CC1-C38567596A79}"/>
              </a:ext>
            </a:extLst>
          </p:cNvPr>
          <p:cNvCxnSpPr/>
          <p:nvPr/>
        </p:nvCxnSpPr>
        <p:spPr>
          <a:xfrm>
            <a:off x="3629002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B52C5BDC-C591-1BB4-895B-0671C34325C8}"/>
              </a:ext>
            </a:extLst>
          </p:cNvPr>
          <p:cNvCxnSpPr/>
          <p:nvPr/>
        </p:nvCxnSpPr>
        <p:spPr>
          <a:xfrm>
            <a:off x="3591964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43138741-C186-8DA3-D4FC-0A5CB333A70A}"/>
              </a:ext>
            </a:extLst>
          </p:cNvPr>
          <p:cNvCxnSpPr/>
          <p:nvPr/>
        </p:nvCxnSpPr>
        <p:spPr>
          <a:xfrm>
            <a:off x="3532694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C7E19C75-56E8-AD8F-B738-80D325B74091}"/>
              </a:ext>
            </a:extLst>
          </p:cNvPr>
          <p:cNvCxnSpPr/>
          <p:nvPr/>
        </p:nvCxnSpPr>
        <p:spPr>
          <a:xfrm>
            <a:off x="3498832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1EF2076-3AC0-8865-6451-7E5A6602D3D9}"/>
              </a:ext>
            </a:extLst>
          </p:cNvPr>
          <p:cNvCxnSpPr/>
          <p:nvPr/>
        </p:nvCxnSpPr>
        <p:spPr>
          <a:xfrm>
            <a:off x="3433739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70711C3B-CE16-1678-386A-DB37D2099BB6}"/>
              </a:ext>
            </a:extLst>
          </p:cNvPr>
          <p:cNvCxnSpPr/>
          <p:nvPr/>
        </p:nvCxnSpPr>
        <p:spPr>
          <a:xfrm>
            <a:off x="3396701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C7142131-5729-B2CA-B421-00281EAAE878}"/>
              </a:ext>
            </a:extLst>
          </p:cNvPr>
          <p:cNvCxnSpPr/>
          <p:nvPr/>
        </p:nvCxnSpPr>
        <p:spPr>
          <a:xfrm>
            <a:off x="3337431" y="4418805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DC2E3E2-58FF-B4A1-1555-897F4C1BD8DC}"/>
              </a:ext>
            </a:extLst>
          </p:cNvPr>
          <p:cNvCxnSpPr/>
          <p:nvPr/>
        </p:nvCxnSpPr>
        <p:spPr>
          <a:xfrm>
            <a:off x="3961319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8" name="직선 연결선 12287">
            <a:extLst>
              <a:ext uri="{FF2B5EF4-FFF2-40B4-BE49-F238E27FC236}">
                <a16:creationId xmlns:a16="http://schemas.microsoft.com/office/drawing/2014/main" id="{EA68867D-A1F3-E430-DD68-6C99796F4567}"/>
              </a:ext>
            </a:extLst>
          </p:cNvPr>
          <p:cNvCxnSpPr/>
          <p:nvPr/>
        </p:nvCxnSpPr>
        <p:spPr>
          <a:xfrm>
            <a:off x="3924281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9" name="직선 연결선 12288">
            <a:extLst>
              <a:ext uri="{FF2B5EF4-FFF2-40B4-BE49-F238E27FC236}">
                <a16:creationId xmlns:a16="http://schemas.microsoft.com/office/drawing/2014/main" id="{51D845CE-7DE7-3856-78FC-962D67358021}"/>
              </a:ext>
            </a:extLst>
          </p:cNvPr>
          <p:cNvCxnSpPr/>
          <p:nvPr/>
        </p:nvCxnSpPr>
        <p:spPr>
          <a:xfrm>
            <a:off x="3855484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1" name="직선 연결선 12290">
            <a:extLst>
              <a:ext uri="{FF2B5EF4-FFF2-40B4-BE49-F238E27FC236}">
                <a16:creationId xmlns:a16="http://schemas.microsoft.com/office/drawing/2014/main" id="{DDCADD56-4265-1371-601D-3EEDD11E5F5E}"/>
              </a:ext>
            </a:extLst>
          </p:cNvPr>
          <p:cNvCxnSpPr/>
          <p:nvPr/>
        </p:nvCxnSpPr>
        <p:spPr>
          <a:xfrm>
            <a:off x="3796221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2" name="직선 연결선 12291">
            <a:extLst>
              <a:ext uri="{FF2B5EF4-FFF2-40B4-BE49-F238E27FC236}">
                <a16:creationId xmlns:a16="http://schemas.microsoft.com/office/drawing/2014/main" id="{53C3FF6B-0671-81B7-3177-F66942D763AE}"/>
              </a:ext>
            </a:extLst>
          </p:cNvPr>
          <p:cNvCxnSpPr/>
          <p:nvPr/>
        </p:nvCxnSpPr>
        <p:spPr>
          <a:xfrm>
            <a:off x="3759183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3" name="직선 연결선 12292">
            <a:extLst>
              <a:ext uri="{FF2B5EF4-FFF2-40B4-BE49-F238E27FC236}">
                <a16:creationId xmlns:a16="http://schemas.microsoft.com/office/drawing/2014/main" id="{525D1F13-FCBB-65A9-BADA-A1B2531F2650}"/>
              </a:ext>
            </a:extLst>
          </p:cNvPr>
          <p:cNvCxnSpPr/>
          <p:nvPr/>
        </p:nvCxnSpPr>
        <p:spPr>
          <a:xfrm>
            <a:off x="3664985" y="4869041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4" name="직선 연결선 12293">
            <a:extLst>
              <a:ext uri="{FF2B5EF4-FFF2-40B4-BE49-F238E27FC236}">
                <a16:creationId xmlns:a16="http://schemas.microsoft.com/office/drawing/2014/main" id="{4AF422D0-3589-5EA0-9BDB-71F0B0127C35}"/>
              </a:ext>
            </a:extLst>
          </p:cNvPr>
          <p:cNvCxnSpPr>
            <a:cxnSpLocks/>
          </p:cNvCxnSpPr>
          <p:nvPr/>
        </p:nvCxnSpPr>
        <p:spPr>
          <a:xfrm>
            <a:off x="4283072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5" name="직선 연결선 12294">
            <a:extLst>
              <a:ext uri="{FF2B5EF4-FFF2-40B4-BE49-F238E27FC236}">
                <a16:creationId xmlns:a16="http://schemas.microsoft.com/office/drawing/2014/main" id="{0F1024BC-6E06-E8B9-F796-4B0B21321998}"/>
              </a:ext>
            </a:extLst>
          </p:cNvPr>
          <p:cNvCxnSpPr>
            <a:cxnSpLocks/>
          </p:cNvCxnSpPr>
          <p:nvPr/>
        </p:nvCxnSpPr>
        <p:spPr>
          <a:xfrm>
            <a:off x="4246034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6" name="직선 연결선 12295">
            <a:extLst>
              <a:ext uri="{FF2B5EF4-FFF2-40B4-BE49-F238E27FC236}">
                <a16:creationId xmlns:a16="http://schemas.microsoft.com/office/drawing/2014/main" id="{AC125A11-E803-46BE-99B0-19F663483CA3}"/>
              </a:ext>
            </a:extLst>
          </p:cNvPr>
          <p:cNvCxnSpPr>
            <a:cxnSpLocks/>
          </p:cNvCxnSpPr>
          <p:nvPr/>
        </p:nvCxnSpPr>
        <p:spPr>
          <a:xfrm>
            <a:off x="4178826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7" name="직선 연결선 12296">
            <a:extLst>
              <a:ext uri="{FF2B5EF4-FFF2-40B4-BE49-F238E27FC236}">
                <a16:creationId xmlns:a16="http://schemas.microsoft.com/office/drawing/2014/main" id="{7FA63764-1C39-B4DD-8D20-42FE428EF2D1}"/>
              </a:ext>
            </a:extLst>
          </p:cNvPr>
          <p:cNvCxnSpPr>
            <a:cxnSpLocks/>
          </p:cNvCxnSpPr>
          <p:nvPr/>
        </p:nvCxnSpPr>
        <p:spPr>
          <a:xfrm>
            <a:off x="4141790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8" name="직선 연결선 12297">
            <a:extLst>
              <a:ext uri="{FF2B5EF4-FFF2-40B4-BE49-F238E27FC236}">
                <a16:creationId xmlns:a16="http://schemas.microsoft.com/office/drawing/2014/main" id="{9E9E0CD9-5C94-01D7-3BD4-B2ED4BD4E463}"/>
              </a:ext>
            </a:extLst>
          </p:cNvPr>
          <p:cNvCxnSpPr>
            <a:cxnSpLocks/>
          </p:cNvCxnSpPr>
          <p:nvPr/>
        </p:nvCxnSpPr>
        <p:spPr>
          <a:xfrm>
            <a:off x="4111622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9" name="직선 연결선 12298">
            <a:extLst>
              <a:ext uri="{FF2B5EF4-FFF2-40B4-BE49-F238E27FC236}">
                <a16:creationId xmlns:a16="http://schemas.microsoft.com/office/drawing/2014/main" id="{35976CF6-1273-7F54-D994-76726EDB0581}"/>
              </a:ext>
            </a:extLst>
          </p:cNvPr>
          <p:cNvCxnSpPr>
            <a:cxnSpLocks/>
          </p:cNvCxnSpPr>
          <p:nvPr/>
        </p:nvCxnSpPr>
        <p:spPr>
          <a:xfrm>
            <a:off x="4050771" y="5309683"/>
            <a:ext cx="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0" name="직선 연결선 12299">
            <a:extLst>
              <a:ext uri="{FF2B5EF4-FFF2-40B4-BE49-F238E27FC236}">
                <a16:creationId xmlns:a16="http://schemas.microsoft.com/office/drawing/2014/main" id="{653F0C49-B32D-9A05-7C39-2A6F82D9BF54}"/>
              </a:ext>
            </a:extLst>
          </p:cNvPr>
          <p:cNvCxnSpPr/>
          <p:nvPr/>
        </p:nvCxnSpPr>
        <p:spPr>
          <a:xfrm>
            <a:off x="5411202" y="4805218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01" name="직선 연결선 12300">
            <a:extLst>
              <a:ext uri="{FF2B5EF4-FFF2-40B4-BE49-F238E27FC236}">
                <a16:creationId xmlns:a16="http://schemas.microsoft.com/office/drawing/2014/main" id="{50F222C0-048F-7533-3483-5DF35DAE604F}"/>
              </a:ext>
            </a:extLst>
          </p:cNvPr>
          <p:cNvCxnSpPr/>
          <p:nvPr/>
        </p:nvCxnSpPr>
        <p:spPr>
          <a:xfrm>
            <a:off x="5411202" y="5211003"/>
            <a:ext cx="12827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02" name="TextBox 12301">
            <a:extLst>
              <a:ext uri="{FF2B5EF4-FFF2-40B4-BE49-F238E27FC236}">
                <a16:creationId xmlns:a16="http://schemas.microsoft.com/office/drawing/2014/main" id="{5B26DD70-B8A4-86EC-0AD0-F0C75332C88E}"/>
              </a:ext>
            </a:extLst>
          </p:cNvPr>
          <p:cNvSpPr txBox="1"/>
          <p:nvPr/>
        </p:nvSpPr>
        <p:spPr>
          <a:xfrm>
            <a:off x="6477655" y="4682107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03" name="TextBox 12302">
            <a:extLst>
              <a:ext uri="{FF2B5EF4-FFF2-40B4-BE49-F238E27FC236}">
                <a16:creationId xmlns:a16="http://schemas.microsoft.com/office/drawing/2014/main" id="{B231F6EE-4632-D198-8A59-DC336F758FA8}"/>
              </a:ext>
            </a:extLst>
          </p:cNvPr>
          <p:cNvSpPr txBox="1"/>
          <p:nvPr/>
        </p:nvSpPr>
        <p:spPr>
          <a:xfrm>
            <a:off x="6477655" y="5087892"/>
            <a:ext cx="97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</a:t>
            </a:r>
            <a:endParaRPr lang="ko-KR" altLang="en-US" sz="1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17" name="그룹 12316">
            <a:extLst>
              <a:ext uri="{FF2B5EF4-FFF2-40B4-BE49-F238E27FC236}">
                <a16:creationId xmlns:a16="http://schemas.microsoft.com/office/drawing/2014/main" id="{CE19D1EE-E5A2-950B-8C50-59454C9CC634}"/>
              </a:ext>
            </a:extLst>
          </p:cNvPr>
          <p:cNvGrpSpPr/>
          <p:nvPr/>
        </p:nvGrpSpPr>
        <p:grpSpPr>
          <a:xfrm rot="10800000">
            <a:off x="5905615" y="4602900"/>
            <a:ext cx="617538" cy="190500"/>
            <a:chOff x="5829825" y="4491607"/>
            <a:chExt cx="617538" cy="190500"/>
          </a:xfrm>
        </p:grpSpPr>
        <p:cxnSp>
          <p:nvCxnSpPr>
            <p:cNvPr id="12304" name="직선 연결선 12303">
              <a:extLst>
                <a:ext uri="{FF2B5EF4-FFF2-40B4-BE49-F238E27FC236}">
                  <a16:creationId xmlns:a16="http://schemas.microsoft.com/office/drawing/2014/main" id="{2DB281B3-0D76-4536-5CFE-21794B9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6447363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5" name="직선 연결선 12304">
              <a:extLst>
                <a:ext uri="{FF2B5EF4-FFF2-40B4-BE49-F238E27FC236}">
                  <a16:creationId xmlns:a16="http://schemas.microsoft.com/office/drawing/2014/main" id="{FCBAA695-A4A7-DA16-0300-E22442524511}"/>
                </a:ext>
              </a:extLst>
            </p:cNvPr>
            <p:cNvCxnSpPr>
              <a:cxnSpLocks/>
            </p:cNvCxnSpPr>
            <p:nvPr/>
          </p:nvCxnSpPr>
          <p:spPr>
            <a:xfrm>
              <a:off x="619442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6" name="직선 연결선 12305">
              <a:extLst>
                <a:ext uri="{FF2B5EF4-FFF2-40B4-BE49-F238E27FC236}">
                  <a16:creationId xmlns:a16="http://schemas.microsoft.com/office/drawing/2014/main" id="{FE062AE8-9B2A-44A2-BC96-19EC1A4D1049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21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7" name="직선 연결선 12306">
              <a:extLst>
                <a:ext uri="{FF2B5EF4-FFF2-40B4-BE49-F238E27FC236}">
                  <a16:creationId xmlns:a16="http://schemas.microsoft.com/office/drawing/2014/main" id="{00541914-DC90-7428-EDF9-676A855289C9}"/>
                </a:ext>
              </a:extLst>
            </p:cNvPr>
            <p:cNvCxnSpPr>
              <a:cxnSpLocks/>
            </p:cNvCxnSpPr>
            <p:nvPr/>
          </p:nvCxnSpPr>
          <p:spPr>
            <a:xfrm>
              <a:off x="5978526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8" name="직선 연결선 12307">
              <a:extLst>
                <a:ext uri="{FF2B5EF4-FFF2-40B4-BE49-F238E27FC236}">
                  <a16:creationId xmlns:a16="http://schemas.microsoft.com/office/drawing/2014/main" id="{4C59C963-87C6-CC17-4611-D2AC64EB20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6133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9" name="직선 연결선 12308">
              <a:extLst>
                <a:ext uri="{FF2B5EF4-FFF2-40B4-BE49-F238E27FC236}">
                  <a16:creationId xmlns:a16="http://schemas.microsoft.com/office/drawing/2014/main" id="{1AB59C8B-1A2D-8472-02C2-8561EF95616B}"/>
                </a:ext>
              </a:extLst>
            </p:cNvPr>
            <p:cNvCxnSpPr>
              <a:cxnSpLocks/>
            </p:cNvCxnSpPr>
            <p:nvPr/>
          </p:nvCxnSpPr>
          <p:spPr>
            <a:xfrm>
              <a:off x="588909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0" name="직선 연결선 12309">
              <a:extLst>
                <a:ext uri="{FF2B5EF4-FFF2-40B4-BE49-F238E27FC236}">
                  <a16:creationId xmlns:a16="http://schemas.microsoft.com/office/drawing/2014/main" id="{42716614-FF93-869C-5050-056421CC3C43}"/>
                </a:ext>
              </a:extLst>
            </p:cNvPr>
            <p:cNvCxnSpPr>
              <a:cxnSpLocks/>
            </p:cNvCxnSpPr>
            <p:nvPr/>
          </p:nvCxnSpPr>
          <p:spPr>
            <a:xfrm>
              <a:off x="5829825" y="4491607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11" name="직선 연결선 12310">
            <a:extLst>
              <a:ext uri="{FF2B5EF4-FFF2-40B4-BE49-F238E27FC236}">
                <a16:creationId xmlns:a16="http://schemas.microsoft.com/office/drawing/2014/main" id="{B6A7A0FC-178D-5E04-89E0-902856ABE519}"/>
              </a:ext>
            </a:extLst>
          </p:cNvPr>
          <p:cNvCxnSpPr/>
          <p:nvPr/>
        </p:nvCxnSpPr>
        <p:spPr>
          <a:xfrm>
            <a:off x="4572000" y="4611031"/>
            <a:ext cx="839202" cy="1941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2" name="직선 연결선 12311">
            <a:extLst>
              <a:ext uri="{FF2B5EF4-FFF2-40B4-BE49-F238E27FC236}">
                <a16:creationId xmlns:a16="http://schemas.microsoft.com/office/drawing/2014/main" id="{1EFB1034-FCA1-2FC3-E408-F20D7F4AD109}"/>
              </a:ext>
            </a:extLst>
          </p:cNvPr>
          <p:cNvCxnSpPr>
            <a:cxnSpLocks/>
          </p:cNvCxnSpPr>
          <p:nvPr/>
        </p:nvCxnSpPr>
        <p:spPr>
          <a:xfrm>
            <a:off x="4589453" y="4609305"/>
            <a:ext cx="821749" cy="599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3" name="직선 연결선 12312">
            <a:extLst>
              <a:ext uri="{FF2B5EF4-FFF2-40B4-BE49-F238E27FC236}">
                <a16:creationId xmlns:a16="http://schemas.microsoft.com/office/drawing/2014/main" id="{E8AD7B08-ECA5-34C7-0BA6-10C15EDF9901}"/>
              </a:ext>
            </a:extLst>
          </p:cNvPr>
          <p:cNvCxnSpPr>
            <a:cxnSpLocks/>
          </p:cNvCxnSpPr>
          <p:nvPr/>
        </p:nvCxnSpPr>
        <p:spPr>
          <a:xfrm>
            <a:off x="4568421" y="5059541"/>
            <a:ext cx="860234" cy="14801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4" name="직선 연결선 12313">
            <a:extLst>
              <a:ext uri="{FF2B5EF4-FFF2-40B4-BE49-F238E27FC236}">
                <a16:creationId xmlns:a16="http://schemas.microsoft.com/office/drawing/2014/main" id="{71F1319B-19E8-297C-5AB4-B35FE3BD7C5E}"/>
              </a:ext>
            </a:extLst>
          </p:cNvPr>
          <p:cNvCxnSpPr>
            <a:cxnSpLocks/>
          </p:cNvCxnSpPr>
          <p:nvPr/>
        </p:nvCxnSpPr>
        <p:spPr>
          <a:xfrm flipV="1">
            <a:off x="4568421" y="4805217"/>
            <a:ext cx="846360" cy="24963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5" name="직선 연결선 12314">
            <a:extLst>
              <a:ext uri="{FF2B5EF4-FFF2-40B4-BE49-F238E27FC236}">
                <a16:creationId xmlns:a16="http://schemas.microsoft.com/office/drawing/2014/main" id="{ADCEB85E-AF72-4B8C-D568-C51C9F86A9FE}"/>
              </a:ext>
            </a:extLst>
          </p:cNvPr>
          <p:cNvCxnSpPr>
            <a:cxnSpLocks/>
          </p:cNvCxnSpPr>
          <p:nvPr/>
        </p:nvCxnSpPr>
        <p:spPr>
          <a:xfrm flipV="1">
            <a:off x="4577148" y="5207551"/>
            <a:ext cx="823790" cy="2926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6" name="직선 연결선 12315">
            <a:extLst>
              <a:ext uri="{FF2B5EF4-FFF2-40B4-BE49-F238E27FC236}">
                <a16:creationId xmlns:a16="http://schemas.microsoft.com/office/drawing/2014/main" id="{EF67DF32-1BED-5054-5C21-09609239CD37}"/>
              </a:ext>
            </a:extLst>
          </p:cNvPr>
          <p:cNvCxnSpPr>
            <a:cxnSpLocks/>
          </p:cNvCxnSpPr>
          <p:nvPr/>
        </p:nvCxnSpPr>
        <p:spPr>
          <a:xfrm flipV="1">
            <a:off x="4572000" y="4800525"/>
            <a:ext cx="827419" cy="69965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19" name="TextBox 12318">
            <a:extLst>
              <a:ext uri="{FF2B5EF4-FFF2-40B4-BE49-F238E27FC236}">
                <a16:creationId xmlns:a16="http://schemas.microsoft.com/office/drawing/2014/main" id="{33AB4C1A-599C-24E3-B479-2968517DE1B4}"/>
              </a:ext>
            </a:extLst>
          </p:cNvPr>
          <p:cNvSpPr txBox="1"/>
          <p:nvPr/>
        </p:nvSpPr>
        <p:spPr>
          <a:xfrm>
            <a:off x="5902331" y="3490245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Synaptic delay</a:t>
            </a:r>
            <a:endParaRPr lang="ko-KR" altLang="en-US" sz="1000" b="1" dirty="0"/>
          </a:p>
        </p:txBody>
      </p:sp>
      <p:cxnSp>
        <p:nvCxnSpPr>
          <p:cNvPr id="12320" name="직선 연결선 12319">
            <a:extLst>
              <a:ext uri="{FF2B5EF4-FFF2-40B4-BE49-F238E27FC236}">
                <a16:creationId xmlns:a16="http://schemas.microsoft.com/office/drawing/2014/main" id="{0FDC93A3-D0A5-2E49-BCDF-3FAAD4980B3D}"/>
              </a:ext>
            </a:extLst>
          </p:cNvPr>
          <p:cNvCxnSpPr>
            <a:cxnSpLocks/>
          </p:cNvCxnSpPr>
          <p:nvPr/>
        </p:nvCxnSpPr>
        <p:spPr>
          <a:xfrm>
            <a:off x="7301480" y="3650509"/>
            <a:ext cx="610116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21" name="직선 연결선 12320">
            <a:extLst>
              <a:ext uri="{FF2B5EF4-FFF2-40B4-BE49-F238E27FC236}">
                <a16:creationId xmlns:a16="http://schemas.microsoft.com/office/drawing/2014/main" id="{C544B84D-3690-C8B2-8AEB-3D8C23776C4D}"/>
              </a:ext>
            </a:extLst>
          </p:cNvPr>
          <p:cNvCxnSpPr>
            <a:cxnSpLocks/>
          </p:cNvCxnSpPr>
          <p:nvPr/>
        </p:nvCxnSpPr>
        <p:spPr>
          <a:xfrm>
            <a:off x="7301480" y="3900604"/>
            <a:ext cx="6101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22" name="TextBox 12321">
            <a:extLst>
              <a:ext uri="{FF2B5EF4-FFF2-40B4-BE49-F238E27FC236}">
                <a16:creationId xmlns:a16="http://schemas.microsoft.com/office/drawing/2014/main" id="{5BDE9D5C-1B2D-94BB-BA55-FDFC9E66538E}"/>
              </a:ext>
            </a:extLst>
          </p:cNvPr>
          <p:cNvSpPr txBox="1"/>
          <p:nvPr/>
        </p:nvSpPr>
        <p:spPr>
          <a:xfrm>
            <a:off x="7739598" y="3277303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Slow</a:t>
            </a:r>
            <a:endParaRPr lang="ko-KR" altLang="en-US" sz="1000" b="1" dirty="0"/>
          </a:p>
        </p:txBody>
      </p:sp>
      <p:sp>
        <p:nvSpPr>
          <p:cNvPr id="12323" name="TextBox 12322">
            <a:extLst>
              <a:ext uri="{FF2B5EF4-FFF2-40B4-BE49-F238E27FC236}">
                <a16:creationId xmlns:a16="http://schemas.microsoft.com/office/drawing/2014/main" id="{5DD3AC59-C567-31DF-A8E8-60EE8646C3B6}"/>
              </a:ext>
            </a:extLst>
          </p:cNvPr>
          <p:cNvSpPr txBox="1"/>
          <p:nvPr/>
        </p:nvSpPr>
        <p:spPr>
          <a:xfrm>
            <a:off x="7739598" y="3527397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Medium</a:t>
            </a:r>
            <a:endParaRPr lang="ko-KR" altLang="en-US" sz="1000" b="1" dirty="0"/>
          </a:p>
        </p:txBody>
      </p:sp>
      <p:sp>
        <p:nvSpPr>
          <p:cNvPr id="12324" name="TextBox 12323">
            <a:extLst>
              <a:ext uri="{FF2B5EF4-FFF2-40B4-BE49-F238E27FC236}">
                <a16:creationId xmlns:a16="http://schemas.microsoft.com/office/drawing/2014/main" id="{8479E9F7-FF67-D04E-7EC7-7BBA4B3CF970}"/>
              </a:ext>
            </a:extLst>
          </p:cNvPr>
          <p:cNvSpPr txBox="1"/>
          <p:nvPr/>
        </p:nvSpPr>
        <p:spPr>
          <a:xfrm>
            <a:off x="7739598" y="3777491"/>
            <a:ext cx="1472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Fast</a:t>
            </a:r>
            <a:endParaRPr lang="ko-KR" altLang="en-US" sz="1000" b="1" dirty="0"/>
          </a:p>
        </p:txBody>
      </p:sp>
      <p:sp>
        <p:nvSpPr>
          <p:cNvPr id="12325" name="직사각형 12324">
            <a:extLst>
              <a:ext uri="{FF2B5EF4-FFF2-40B4-BE49-F238E27FC236}">
                <a16:creationId xmlns:a16="http://schemas.microsoft.com/office/drawing/2014/main" id="{AB10DA11-C543-4C93-5497-2A7FE8059E64}"/>
              </a:ext>
            </a:extLst>
          </p:cNvPr>
          <p:cNvSpPr/>
          <p:nvPr/>
        </p:nvSpPr>
        <p:spPr>
          <a:xfrm>
            <a:off x="6011333" y="2815167"/>
            <a:ext cx="2980264" cy="12950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0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"/>
          <p:cNvSpPr/>
          <p:nvPr/>
        </p:nvSpPr>
        <p:spPr>
          <a:xfrm>
            <a:off x="113598" y="627641"/>
            <a:ext cx="3201102" cy="283635"/>
          </a:xfrm>
          <a:prstGeom prst="roundRect">
            <a:avLst>
              <a:gd name="adj" fmla="val 16667"/>
            </a:avLst>
          </a:prstGeom>
          <a:solidFill>
            <a:srgbClr val="1F386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Tactile sensor &amp; </a:t>
            </a:r>
            <a:r>
              <a:rPr lang="en-US" sz="18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simulatro</a:t>
            </a: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"/>
          <p:cNvSpPr txBox="1"/>
          <p:nvPr/>
        </p:nvSpPr>
        <p:spPr>
          <a:xfrm>
            <a:off x="120312" y="46149"/>
            <a:ext cx="47945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study</a:t>
            </a:r>
          </a:p>
        </p:txBody>
      </p:sp>
      <p:sp>
        <p:nvSpPr>
          <p:cNvPr id="342" name="Google Shape;342;p6"/>
          <p:cNvSpPr/>
          <p:nvPr/>
        </p:nvSpPr>
        <p:spPr>
          <a:xfrm>
            <a:off x="200799" y="1136748"/>
            <a:ext cx="8676603" cy="2292251"/>
          </a:xfrm>
          <a:prstGeom prst="roundRect">
            <a:avLst>
              <a:gd name="adj" fmla="val 3847"/>
            </a:avLst>
          </a:prstGeom>
          <a:noFill/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667237" y="959861"/>
            <a:ext cx="2190263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</a:rPr>
              <a:t>DIGIT Tactile Sensor</a:t>
            </a:r>
            <a:endParaRPr sz="1600" b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6"/>
          <p:cNvCxnSpPr/>
          <p:nvPr/>
        </p:nvCxnSpPr>
        <p:spPr>
          <a:xfrm>
            <a:off x="0" y="541421"/>
            <a:ext cx="88560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" name="Google Shape;389;p6"/>
          <p:cNvCxnSpPr/>
          <p:nvPr/>
        </p:nvCxnSpPr>
        <p:spPr>
          <a:xfrm>
            <a:off x="8877402" y="541421"/>
            <a:ext cx="224688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52E4B3B-E764-2071-6276-53D91F0A9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46" y="1251057"/>
            <a:ext cx="5969307" cy="2133710"/>
          </a:xfrm>
          <a:prstGeom prst="rect">
            <a:avLst/>
          </a:prstGeom>
        </p:spPr>
      </p:pic>
      <p:sp>
        <p:nvSpPr>
          <p:cNvPr id="5" name="Google Shape;342;p6">
            <a:extLst>
              <a:ext uri="{FF2B5EF4-FFF2-40B4-BE49-F238E27FC236}">
                <a16:creationId xmlns:a16="http://schemas.microsoft.com/office/drawing/2014/main" id="{51C782EF-A63F-560E-ABC2-698C747E6D28}"/>
              </a:ext>
            </a:extLst>
          </p:cNvPr>
          <p:cNvSpPr/>
          <p:nvPr/>
        </p:nvSpPr>
        <p:spPr>
          <a:xfrm>
            <a:off x="200799" y="3654471"/>
            <a:ext cx="8676603" cy="3018891"/>
          </a:xfrm>
          <a:prstGeom prst="roundRect">
            <a:avLst>
              <a:gd name="adj" fmla="val 3847"/>
            </a:avLst>
          </a:prstGeom>
          <a:noFill/>
          <a:ln w="127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52;p6">
            <a:extLst>
              <a:ext uri="{FF2B5EF4-FFF2-40B4-BE49-F238E27FC236}">
                <a16:creationId xmlns:a16="http://schemas.microsoft.com/office/drawing/2014/main" id="{02D1FA0F-F557-8949-D733-9186B52EFAC5}"/>
              </a:ext>
            </a:extLst>
          </p:cNvPr>
          <p:cNvSpPr txBox="1"/>
          <p:nvPr/>
        </p:nvSpPr>
        <p:spPr>
          <a:xfrm>
            <a:off x="667237" y="3477584"/>
            <a:ext cx="2190263" cy="3385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FF"/>
                </a:solidFill>
              </a:rPr>
              <a:t>TACTO simulator</a:t>
            </a:r>
            <a:endParaRPr sz="1600" b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AC773-C85C-E49E-B59E-1F3F36A01C32}"/>
              </a:ext>
            </a:extLst>
          </p:cNvPr>
          <p:cNvSpPr txBox="1"/>
          <p:nvPr/>
        </p:nvSpPr>
        <p:spPr>
          <a:xfrm>
            <a:off x="329713" y="3779960"/>
            <a:ext cx="7702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b="1" i="0" dirty="0">
                <a:solidFill>
                  <a:srgbClr val="24292F"/>
                </a:solidFill>
                <a:effectLst/>
                <a:latin typeface="-apple-system"/>
              </a:rPr>
              <a:t>A Fast, Flexible and Open-source Simulator for High-Resolution Vision-based Tactile Sensors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6DD37A-CCE9-5D9C-065D-A6853695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9" y="4327901"/>
            <a:ext cx="4124571" cy="19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FBAAD34-B9FA-AF4B-E095-3A1FF1C7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82" y="4321984"/>
            <a:ext cx="3884734" cy="19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4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279863" y="963397"/>
            <a:ext cx="844522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1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위치정보를 성공적으로 디코딩할 수 있는지 테스트함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수평 막대 자극물 </a:t>
            </a:r>
            <a:r>
              <a:rPr lang="en-US" altLang="ko-KR" sz="1000" dirty="0"/>
              <a:t>- </a:t>
            </a:r>
            <a:r>
              <a:rPr lang="ko-KR" altLang="en-US" sz="1000" dirty="0"/>
              <a:t>수직 이동의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수평 방향 필터의 발화율이 더 높았으며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통해 각기 다른 방향의 자극물을 구분할 수 있음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AEA026-523F-3FDD-1894-8356EB4BC4F4}"/>
              </a:ext>
            </a:extLst>
          </p:cNvPr>
          <p:cNvGrpSpPr/>
          <p:nvPr/>
        </p:nvGrpSpPr>
        <p:grpSpPr>
          <a:xfrm>
            <a:off x="294640" y="1764351"/>
            <a:ext cx="8554720" cy="4552228"/>
            <a:chOff x="988336" y="2159338"/>
            <a:chExt cx="7183378" cy="3822495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DF9CA3EB-A0EC-AC5A-77C6-328BA9F2D57E}"/>
                </a:ext>
              </a:extLst>
            </p:cNvPr>
            <p:cNvSpPr/>
            <p:nvPr/>
          </p:nvSpPr>
          <p:spPr>
            <a:xfrm>
              <a:off x="990941" y="2232485"/>
              <a:ext cx="3501108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0;p4">
              <a:extLst>
                <a:ext uri="{FF2B5EF4-FFF2-40B4-BE49-F238E27FC236}">
                  <a16:creationId xmlns:a16="http://schemas.microsoft.com/office/drawing/2014/main" id="{AD5DF6F9-BB86-570B-904B-2E458ACB2056}"/>
                </a:ext>
              </a:extLst>
            </p:cNvPr>
            <p:cNvSpPr>
              <a:spLocks/>
            </p:cNvSpPr>
            <p:nvPr/>
          </p:nvSpPr>
          <p:spPr>
            <a:xfrm>
              <a:off x="988336" y="2159338"/>
              <a:ext cx="3506321" cy="204335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Vertical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moving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stimulation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97409A3D-33FB-CE70-F232-C26B4142C074}"/>
                </a:ext>
              </a:extLst>
            </p:cNvPr>
            <p:cNvSpPr/>
            <p:nvPr/>
          </p:nvSpPr>
          <p:spPr>
            <a:xfrm>
              <a:off x="4671269" y="2232485"/>
              <a:ext cx="3499782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97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0;p4">
              <a:extLst>
                <a:ext uri="{FF2B5EF4-FFF2-40B4-BE49-F238E27FC236}">
                  <a16:creationId xmlns:a16="http://schemas.microsoft.com/office/drawing/2014/main" id="{AC3C7D17-449D-29F9-3046-B91A3B116C63}"/>
                </a:ext>
              </a:extLst>
            </p:cNvPr>
            <p:cNvSpPr>
              <a:spLocks/>
            </p:cNvSpPr>
            <p:nvPr/>
          </p:nvSpPr>
          <p:spPr>
            <a:xfrm>
              <a:off x="4670606" y="2159338"/>
              <a:ext cx="3501108" cy="204335"/>
            </a:xfrm>
            <a:prstGeom prst="roundRect">
              <a:avLst>
                <a:gd name="adj" fmla="val 16667"/>
              </a:avLst>
            </a:prstGeom>
            <a:solidFill>
              <a:srgbClr val="0097CD"/>
            </a:solidFill>
            <a:ln w="12700">
              <a:solidFill>
                <a:srgbClr val="0097CD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moving stimulation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7A9952-E221-0F51-BF68-6A83856DEF53}"/>
                </a:ext>
              </a:extLst>
            </p:cNvPr>
            <p:cNvSpPr txBox="1"/>
            <p:nvPr/>
          </p:nvSpPr>
          <p:spPr>
            <a:xfrm>
              <a:off x="1583067" y="3297962"/>
              <a:ext cx="2316857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9FB747-E66E-FBDB-FC69-C1AF57C66691}"/>
                </a:ext>
              </a:extLst>
            </p:cNvPr>
            <p:cNvSpPr txBox="1"/>
            <p:nvPr/>
          </p:nvSpPr>
          <p:spPr>
            <a:xfrm>
              <a:off x="5299242" y="3297962"/>
              <a:ext cx="2243836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D8AE5B-47DC-85DC-1330-F2E1793AD3C0}"/>
                </a:ext>
              </a:extLst>
            </p:cNvPr>
            <p:cNvSpPr txBox="1"/>
            <p:nvPr/>
          </p:nvSpPr>
          <p:spPr>
            <a:xfrm>
              <a:off x="2116244" y="4557162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FB2609-131F-0B77-035A-FA79FF3FDD22}"/>
                </a:ext>
              </a:extLst>
            </p:cNvPr>
            <p:cNvSpPr txBox="1"/>
            <p:nvPr/>
          </p:nvSpPr>
          <p:spPr>
            <a:xfrm>
              <a:off x="3061977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B2B2D7-4367-1AC9-160B-CC49C6CECDA2}"/>
                </a:ext>
              </a:extLst>
            </p:cNvPr>
            <p:cNvSpPr txBox="1"/>
            <p:nvPr/>
          </p:nvSpPr>
          <p:spPr>
            <a:xfrm>
              <a:off x="2118525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BE6B43-C490-F167-C558-74FF80228F46}"/>
                </a:ext>
              </a:extLst>
            </p:cNvPr>
            <p:cNvSpPr txBox="1"/>
            <p:nvPr/>
          </p:nvSpPr>
          <p:spPr>
            <a:xfrm>
              <a:off x="1170512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0C1092-EFB4-3439-3FFA-85B93724B661}"/>
                </a:ext>
              </a:extLst>
            </p:cNvPr>
            <p:cNvSpPr txBox="1"/>
            <p:nvPr/>
          </p:nvSpPr>
          <p:spPr>
            <a:xfrm rot="16200000">
              <a:off x="832374" y="3984239"/>
              <a:ext cx="780664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00BBD9-7E99-C4DC-06DC-6B230F069713}"/>
                </a:ext>
              </a:extLst>
            </p:cNvPr>
            <p:cNvSpPr txBox="1"/>
            <p:nvPr/>
          </p:nvSpPr>
          <p:spPr>
            <a:xfrm>
              <a:off x="1199777" y="435634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B33996-6E81-13E9-FB5D-918CA0BC8EEF}"/>
                </a:ext>
              </a:extLst>
            </p:cNvPr>
            <p:cNvSpPr txBox="1"/>
            <p:nvPr/>
          </p:nvSpPr>
          <p:spPr>
            <a:xfrm>
              <a:off x="1199777" y="402148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0E7661-9850-1FB4-5B8D-81AB71C9DFF2}"/>
                </a:ext>
              </a:extLst>
            </p:cNvPr>
            <p:cNvSpPr txBox="1"/>
            <p:nvPr/>
          </p:nvSpPr>
          <p:spPr>
            <a:xfrm>
              <a:off x="1199777" y="368662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A1E9AC-E69E-105D-A00B-2F4F35CBB4F7}"/>
                </a:ext>
              </a:extLst>
            </p:cNvPr>
            <p:cNvSpPr txBox="1"/>
            <p:nvPr/>
          </p:nvSpPr>
          <p:spPr>
            <a:xfrm>
              <a:off x="5719303" y="4512505"/>
              <a:ext cx="636281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BB7279-5E32-615A-256C-5048BDB36390}"/>
                </a:ext>
              </a:extLst>
            </p:cNvPr>
            <p:cNvSpPr txBox="1"/>
            <p:nvPr/>
          </p:nvSpPr>
          <p:spPr>
            <a:xfrm>
              <a:off x="6669473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0FCC8D-EE64-5A9E-72C1-A43B0C66ED53}"/>
                </a:ext>
              </a:extLst>
            </p:cNvPr>
            <p:cNvSpPr txBox="1"/>
            <p:nvPr/>
          </p:nvSpPr>
          <p:spPr>
            <a:xfrm>
              <a:off x="5721595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25BF83-7052-1AD4-0C28-043E1691093D}"/>
                </a:ext>
              </a:extLst>
            </p:cNvPr>
            <p:cNvSpPr txBox="1"/>
            <p:nvPr/>
          </p:nvSpPr>
          <p:spPr>
            <a:xfrm>
              <a:off x="4769132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60D24E-E692-5FA1-4F32-1392BE47DA51}"/>
                </a:ext>
              </a:extLst>
            </p:cNvPr>
            <p:cNvSpPr txBox="1"/>
            <p:nvPr/>
          </p:nvSpPr>
          <p:spPr>
            <a:xfrm rot="16200000">
              <a:off x="4420682" y="3984239"/>
              <a:ext cx="787656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0BE42E-D1D1-7C10-DF13-C01EACBFB13A}"/>
                </a:ext>
              </a:extLst>
            </p:cNvPr>
            <p:cNvSpPr txBox="1"/>
            <p:nvPr/>
          </p:nvSpPr>
          <p:spPr>
            <a:xfrm>
              <a:off x="4798535" y="431168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853EF2-5574-EACF-EA1D-426A75A5CE58}"/>
                </a:ext>
              </a:extLst>
            </p:cNvPr>
            <p:cNvSpPr txBox="1"/>
            <p:nvPr/>
          </p:nvSpPr>
          <p:spPr>
            <a:xfrm>
              <a:off x="4798535" y="397682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B7F765-2994-B5D9-EDD4-6A4595CFA70F}"/>
                </a:ext>
              </a:extLst>
            </p:cNvPr>
            <p:cNvSpPr txBox="1"/>
            <p:nvPr/>
          </p:nvSpPr>
          <p:spPr>
            <a:xfrm>
              <a:off x="4798535" y="364196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DCACC5F-A97D-E299-90B8-DEAF1BDFCEDE}"/>
                </a:ext>
              </a:extLst>
            </p:cNvPr>
            <p:cNvGrpSpPr/>
            <p:nvPr/>
          </p:nvGrpSpPr>
          <p:grpSpPr>
            <a:xfrm>
              <a:off x="4157404" y="3529697"/>
              <a:ext cx="339411" cy="1084999"/>
              <a:chOff x="4061827" y="3832593"/>
              <a:chExt cx="486807" cy="163980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CA72AB5-8218-2D25-64B8-46E684C36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9E63DAE-BEBF-F1FB-7BD4-450B0652F6E8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09CA303C-A6ED-6AF0-8222-3344644C6F8D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D63E67-3809-553D-459D-0B2BDFB7B71E}"/>
                  </a:ext>
                </a:extLst>
              </p:cNvPr>
              <p:cNvSpPr txBox="1"/>
              <p:nvPr/>
            </p:nvSpPr>
            <p:spPr>
              <a:xfrm>
                <a:off x="4146254" y="3832593"/>
                <a:ext cx="402380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F845DA7-0172-6EDD-3E7E-C1FC7DE828EF}"/>
                  </a:ext>
                </a:extLst>
              </p:cNvPr>
              <p:cNvSpPr txBox="1"/>
              <p:nvPr/>
            </p:nvSpPr>
            <p:spPr>
              <a:xfrm>
                <a:off x="4146254" y="5193302"/>
                <a:ext cx="371639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EA98113-7671-9FEF-1705-B6C4DF22C36B}"/>
                </a:ext>
              </a:extLst>
            </p:cNvPr>
            <p:cNvGrpSpPr/>
            <p:nvPr/>
          </p:nvGrpSpPr>
          <p:grpSpPr>
            <a:xfrm>
              <a:off x="7752877" y="3500217"/>
              <a:ext cx="366806" cy="1084999"/>
              <a:chOff x="4061827" y="3832593"/>
              <a:chExt cx="526100" cy="1639804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987801-DFD3-0C56-A801-3E0C30DA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AD9C950A-8CFC-AC30-8FDE-9B4273B01AE9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7B6CE35-B9B5-C64D-BADE-EEA9B4ED6661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CBCFB3-FE72-DDBB-738A-4A758A87C9C4}"/>
                  </a:ext>
                </a:extLst>
              </p:cNvPr>
              <p:cNvSpPr txBox="1"/>
              <p:nvPr/>
            </p:nvSpPr>
            <p:spPr>
              <a:xfrm>
                <a:off x="4146251" y="3832593"/>
                <a:ext cx="441676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E4A528D-3071-48F6-3E97-EA53846243BD}"/>
                  </a:ext>
                </a:extLst>
              </p:cNvPr>
              <p:cNvSpPr txBox="1"/>
              <p:nvPr/>
            </p:nvSpPr>
            <p:spPr>
              <a:xfrm>
                <a:off x="4146254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8F0FB02-BBE6-61AD-2B1A-2D0D7C351CEE}"/>
                </a:ext>
              </a:extLst>
            </p:cNvPr>
            <p:cNvGrpSpPr/>
            <p:nvPr/>
          </p:nvGrpSpPr>
          <p:grpSpPr>
            <a:xfrm>
              <a:off x="2014607" y="2413705"/>
              <a:ext cx="1467054" cy="866322"/>
              <a:chOff x="1368369" y="2020717"/>
              <a:chExt cx="2092248" cy="1301901"/>
            </a:xfrm>
          </p:grpSpPr>
          <p:pic>
            <p:nvPicPr>
              <p:cNvPr id="77" name="그림 7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DB8EC74-645E-8059-46A2-1F5680F72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760" y="2020717"/>
                <a:ext cx="881857" cy="1287620"/>
              </a:xfrm>
              <a:prstGeom prst="rect">
                <a:avLst/>
              </a:prstGeom>
            </p:spPr>
          </p:pic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BB45CB1-90B0-E799-90EC-09F9B0BD2BC8}"/>
                  </a:ext>
                </a:extLst>
              </p:cNvPr>
              <p:cNvGrpSpPr/>
              <p:nvPr/>
            </p:nvGrpSpPr>
            <p:grpSpPr>
              <a:xfrm>
                <a:off x="1368369" y="2143852"/>
                <a:ext cx="881856" cy="1178766"/>
                <a:chOff x="85307" y="2517201"/>
                <a:chExt cx="977747" cy="13069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D97BBFE1-C4DB-FC1A-F797-AECC7B8895AB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F7B6B258-95E1-CA54-C990-4E5BC12E8E5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6173E6C8-322E-3907-93B6-58889B36D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84" name="원통형 83">
                      <a:extLst>
                        <a:ext uri="{FF2B5EF4-FFF2-40B4-BE49-F238E27FC236}">
                          <a16:creationId xmlns:a16="http://schemas.microsoft.com/office/drawing/2014/main" id="{591AD522-0937-E7A0-A1BE-555D39C61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82" name="원통형 81">
                    <a:extLst>
                      <a:ext uri="{FF2B5EF4-FFF2-40B4-BE49-F238E27FC236}">
                        <a16:creationId xmlns:a16="http://schemas.microsoft.com/office/drawing/2014/main" id="{EDD7640F-3198-11D8-54BB-E824B4CE9F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80" name="화살표: 아래쪽 79">
                  <a:extLst>
                    <a:ext uri="{FF2B5EF4-FFF2-40B4-BE49-F238E27FC236}">
                      <a16:creationId xmlns:a16="http://schemas.microsoft.com/office/drawing/2014/main" id="{7958B5C5-4DF4-68E0-E68A-B4277BBF8350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991D203-41C5-B1AE-2001-7FF68C424C3F}"/>
                </a:ext>
              </a:extLst>
            </p:cNvPr>
            <p:cNvGrpSpPr/>
            <p:nvPr/>
          </p:nvGrpSpPr>
          <p:grpSpPr>
            <a:xfrm>
              <a:off x="5671040" y="2420517"/>
              <a:ext cx="1520108" cy="854204"/>
              <a:chOff x="5847157" y="2030743"/>
              <a:chExt cx="2157617" cy="1277594"/>
            </a:xfrm>
          </p:grpSpPr>
          <p:pic>
            <p:nvPicPr>
              <p:cNvPr id="86" name="그림 8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A38919E-8186-13D0-571C-0EF4665C1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9783" y="2030743"/>
                <a:ext cx="874991" cy="1277594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983330-5BB7-6B1D-FE5D-F492519716AB}"/>
                  </a:ext>
                </a:extLst>
              </p:cNvPr>
              <p:cNvGrpSpPr/>
              <p:nvPr/>
            </p:nvGrpSpPr>
            <p:grpSpPr>
              <a:xfrm rot="16200000">
                <a:off x="5699775" y="2285963"/>
                <a:ext cx="1169756" cy="874992"/>
                <a:chOff x="85307" y="2517201"/>
                <a:chExt cx="977747" cy="1306941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91B27DB2-F0A7-F1CB-928D-9FF95BF7CDCC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F9CA61D-1C46-3DAA-2242-FC526A196C0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6EED703C-78AA-027C-E349-A909921AF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99" name="원통형 98">
                      <a:extLst>
                        <a:ext uri="{FF2B5EF4-FFF2-40B4-BE49-F238E27FC236}">
                          <a16:creationId xmlns:a16="http://schemas.microsoft.com/office/drawing/2014/main" id="{C82E8348-B67D-DE76-43F4-FA6B19681A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97" name="원통형 96">
                    <a:extLst>
                      <a:ext uri="{FF2B5EF4-FFF2-40B4-BE49-F238E27FC236}">
                        <a16:creationId xmlns:a16="http://schemas.microsoft.com/office/drawing/2014/main" id="{910C1059-55CC-967B-31BE-1565C33BAF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92" name="화살표: 아래쪽 91">
                  <a:extLst>
                    <a:ext uri="{FF2B5EF4-FFF2-40B4-BE49-F238E27FC236}">
                      <a16:creationId xmlns:a16="http://schemas.microsoft.com/office/drawing/2014/main" id="{85606248-773E-63F8-003E-A5667AD17833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0D3C2F51-0496-CF79-5E21-A63893264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8173" y="3538073"/>
              <a:ext cx="584388" cy="91062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7CB727C-E8C4-95EE-25D4-B2A2BF81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6370" y="4825532"/>
              <a:ext cx="587993" cy="89582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C99C5C-8DCD-3BB3-CE95-893A55F5DC67}"/>
                </a:ext>
              </a:extLst>
            </p:cNvPr>
            <p:cNvSpPr txBox="1"/>
            <p:nvPr/>
          </p:nvSpPr>
          <p:spPr>
            <a:xfrm>
              <a:off x="2119996" y="5786976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1735BB-1417-481A-35FC-D04CF69EDB49}"/>
                </a:ext>
              </a:extLst>
            </p:cNvPr>
            <p:cNvSpPr txBox="1"/>
            <p:nvPr/>
          </p:nvSpPr>
          <p:spPr>
            <a:xfrm>
              <a:off x="3065730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2A8E390-E829-7359-0B92-776891C611CC}"/>
                </a:ext>
              </a:extLst>
            </p:cNvPr>
            <p:cNvSpPr txBox="1"/>
            <p:nvPr/>
          </p:nvSpPr>
          <p:spPr>
            <a:xfrm>
              <a:off x="2122278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F615640-02A1-1FA6-BDA4-457E0C9A6C09}"/>
                </a:ext>
              </a:extLst>
            </p:cNvPr>
            <p:cNvSpPr txBox="1"/>
            <p:nvPr/>
          </p:nvSpPr>
          <p:spPr>
            <a:xfrm>
              <a:off x="1174264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8EB96EB-D637-0CCD-1AAC-8FFB763E7A3F}"/>
                </a:ext>
              </a:extLst>
            </p:cNvPr>
            <p:cNvSpPr txBox="1"/>
            <p:nvPr/>
          </p:nvSpPr>
          <p:spPr>
            <a:xfrm rot="16200000">
              <a:off x="825380" y="5246077"/>
              <a:ext cx="802157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0398E0-3EF1-3C5B-5233-07E4226BC60B}"/>
                </a:ext>
              </a:extLst>
            </p:cNvPr>
            <p:cNvSpPr txBox="1"/>
            <p:nvPr/>
          </p:nvSpPr>
          <p:spPr>
            <a:xfrm>
              <a:off x="1203529" y="558615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E3E8F6B-4880-4ABD-1525-8B4FD52EE9B7}"/>
                </a:ext>
              </a:extLst>
            </p:cNvPr>
            <p:cNvSpPr txBox="1"/>
            <p:nvPr/>
          </p:nvSpPr>
          <p:spPr>
            <a:xfrm>
              <a:off x="1203529" y="5251297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455D24-1BB4-DCBF-0FF0-669F3F65758C}"/>
                </a:ext>
              </a:extLst>
            </p:cNvPr>
            <p:cNvSpPr txBox="1"/>
            <p:nvPr/>
          </p:nvSpPr>
          <p:spPr>
            <a:xfrm>
              <a:off x="1203529" y="491643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9A8387-F0E1-4AF1-9748-0F133230ECBA}"/>
                </a:ext>
              </a:extLst>
            </p:cNvPr>
            <p:cNvSpPr txBox="1"/>
            <p:nvPr/>
          </p:nvSpPr>
          <p:spPr>
            <a:xfrm>
              <a:off x="5746665" y="5784873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C001DF-2882-3A58-9649-EFA0AE66DA8E}"/>
                </a:ext>
              </a:extLst>
            </p:cNvPr>
            <p:cNvSpPr txBox="1"/>
            <p:nvPr/>
          </p:nvSpPr>
          <p:spPr>
            <a:xfrm>
              <a:off x="6692399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B42E26B-3C1C-4688-4310-CDF061865843}"/>
                </a:ext>
              </a:extLst>
            </p:cNvPr>
            <p:cNvSpPr txBox="1"/>
            <p:nvPr/>
          </p:nvSpPr>
          <p:spPr>
            <a:xfrm>
              <a:off x="5748947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B543DD-1418-1CD5-D525-502E874605CA}"/>
                </a:ext>
              </a:extLst>
            </p:cNvPr>
            <p:cNvSpPr txBox="1"/>
            <p:nvPr/>
          </p:nvSpPr>
          <p:spPr>
            <a:xfrm>
              <a:off x="4800933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F1C1F86-BF47-2A8D-DCF3-380F6B6324FC}"/>
                </a:ext>
              </a:extLst>
            </p:cNvPr>
            <p:cNvSpPr txBox="1"/>
            <p:nvPr/>
          </p:nvSpPr>
          <p:spPr>
            <a:xfrm rot="16200000">
              <a:off x="4451644" y="5246076"/>
              <a:ext cx="788222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4CE994-B18D-98DD-5303-C7FAE95ABEED}"/>
                </a:ext>
              </a:extLst>
            </p:cNvPr>
            <p:cNvSpPr txBox="1"/>
            <p:nvPr/>
          </p:nvSpPr>
          <p:spPr>
            <a:xfrm>
              <a:off x="4830199" y="558405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687785-9AF6-8C72-D4E5-389338A29A8D}"/>
                </a:ext>
              </a:extLst>
            </p:cNvPr>
            <p:cNvSpPr txBox="1"/>
            <p:nvPr/>
          </p:nvSpPr>
          <p:spPr>
            <a:xfrm>
              <a:off x="4830199" y="524919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1D57E2-7A1F-F566-1416-4DFBA2A7998D}"/>
                </a:ext>
              </a:extLst>
            </p:cNvPr>
            <p:cNvSpPr txBox="1"/>
            <p:nvPr/>
          </p:nvSpPr>
          <p:spPr>
            <a:xfrm>
              <a:off x="4830199" y="491433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964AE22-00D6-0BD0-DF99-71F99305986C}"/>
                </a:ext>
              </a:extLst>
            </p:cNvPr>
            <p:cNvGrpSpPr/>
            <p:nvPr/>
          </p:nvGrpSpPr>
          <p:grpSpPr>
            <a:xfrm>
              <a:off x="7752880" y="4773150"/>
              <a:ext cx="366806" cy="1084999"/>
              <a:chOff x="4061827" y="3832593"/>
              <a:chExt cx="526098" cy="1639804"/>
            </a:xfrm>
          </p:grpSpPr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CE7CC5B-8519-6556-153C-3E7B76518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328A3244-4D94-4DAC-E20D-02F92C338597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6B04FEFD-C08B-E6C0-4BEE-7367ADA3DE4E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D315A66-8601-AA87-D7F8-4D3C9C663368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41673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0D04490-1E13-D858-9E27-9B222ABDE563}"/>
                  </a:ext>
                </a:extLst>
              </p:cNvPr>
              <p:cNvSpPr txBox="1"/>
              <p:nvPr/>
            </p:nvSpPr>
            <p:spPr>
              <a:xfrm>
                <a:off x="4146252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12A61E93-FAF6-3B60-1549-6AA944B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4122" y="3595999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3F1D88AD-9CB5-9550-C132-275D6DBD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122" y="4842545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15C2CB7-F595-EF34-0E2F-1AE7B611ADBA}"/>
                </a:ext>
              </a:extLst>
            </p:cNvPr>
            <p:cNvGrpSpPr/>
            <p:nvPr/>
          </p:nvGrpSpPr>
          <p:grpSpPr>
            <a:xfrm>
              <a:off x="4157920" y="4773149"/>
              <a:ext cx="344554" cy="1084999"/>
              <a:chOff x="4061827" y="3832593"/>
              <a:chExt cx="494183" cy="1639802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BA11D36C-F5E4-BCC7-79AA-39EEBFEC2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B88C965C-7ECF-3C51-705A-D91F9E47077D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22F7F424-C580-62C1-1D31-DDB12AE589D8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A6D9A90-5AF4-171F-988A-D6A1584F5511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09758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9E351B-B583-C106-BDFD-E3811E8537A4}"/>
                  </a:ext>
                </a:extLst>
              </p:cNvPr>
              <p:cNvSpPr txBox="1"/>
              <p:nvPr/>
            </p:nvSpPr>
            <p:spPr>
              <a:xfrm>
                <a:off x="4146252" y="5193302"/>
                <a:ext cx="371641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0419927-2C9B-9080-0A79-9E016D5AB141}"/>
                </a:ext>
              </a:extLst>
            </p:cNvPr>
            <p:cNvSpPr txBox="1"/>
            <p:nvPr/>
          </p:nvSpPr>
          <p:spPr>
            <a:xfrm>
              <a:off x="1351475" y="3433679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9AF7DE8-F339-C4B7-983B-109C3285163B}"/>
                </a:ext>
              </a:extLst>
            </p:cNvPr>
            <p:cNvSpPr txBox="1"/>
            <p:nvPr/>
          </p:nvSpPr>
          <p:spPr>
            <a:xfrm>
              <a:off x="4962889" y="3406755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3CD0FC-3DDA-5947-7E58-9E1DA07CE1DE}"/>
                </a:ext>
              </a:extLst>
            </p:cNvPr>
            <p:cNvSpPr txBox="1"/>
            <p:nvPr/>
          </p:nvSpPr>
          <p:spPr>
            <a:xfrm>
              <a:off x="1157889" y="4680772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FEA099-8B3D-6935-1987-5F2E61D1D6DB}"/>
                </a:ext>
              </a:extLst>
            </p:cNvPr>
            <p:cNvSpPr txBox="1"/>
            <p:nvPr/>
          </p:nvSpPr>
          <p:spPr>
            <a:xfrm>
              <a:off x="4749951" y="4669495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8D612F7-9A80-16F9-9E34-E1A9E81A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V="1">
              <a:off x="5096698" y="3565217"/>
              <a:ext cx="1913351" cy="8834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E57834AE-B5AC-D247-14B0-D46632D3D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094705" y="4825056"/>
              <a:ext cx="1917337" cy="88532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415431F-7A0B-853D-6588-BF82124B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751" y="3584448"/>
              <a:ext cx="556943" cy="903782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CF52DEC-B07C-FF7A-06FF-B9039A86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581" y="4830098"/>
              <a:ext cx="556943" cy="903782"/>
            </a:xfrm>
            <a:prstGeom prst="rect">
              <a:avLst/>
            </a:prstGeom>
          </p:spPr>
        </p:pic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30840D87-CB8F-6789-7A9D-A0D068557A3F}"/>
                </a:ext>
              </a:extLst>
            </p:cNvPr>
            <p:cNvSpPr/>
            <p:nvPr/>
          </p:nvSpPr>
          <p:spPr>
            <a:xfrm>
              <a:off x="4735832" y="3443367"/>
              <a:ext cx="3370656" cy="1258520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60C295C-4CA8-52B3-B56B-CC57796118C6}"/>
                </a:ext>
              </a:extLst>
            </p:cNvPr>
            <p:cNvSpPr/>
            <p:nvPr/>
          </p:nvSpPr>
          <p:spPr>
            <a:xfrm>
              <a:off x="1134126" y="4690745"/>
              <a:ext cx="3294125" cy="1239041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0E2016-8DE8-EE25-AEC7-BFECEE3407E0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906E4F-1335-C4E6-7D21-AE47D902E8B0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0B577-C008-4548-4C56-9D7999E8DCC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9F520FB1-150D-96A5-DDB2-AB6FE56114DD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Bar Stimulus Movement</a:t>
            </a:r>
          </a:p>
        </p:txBody>
      </p:sp>
    </p:spTree>
    <p:extLst>
      <p:ext uri="{BB962C8B-B14F-4D97-AF65-F5344CB8AC3E}">
        <p14:creationId xmlns:p14="http://schemas.microsoft.com/office/powerpoint/2010/main" val="38968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1F5A3-BBC5-42E6-B518-54C016E57C8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79B6B8-ED1D-C71C-620A-89D8C85C4147}"/>
              </a:ext>
            </a:extLst>
          </p:cNvPr>
          <p:cNvSpPr txBox="1"/>
          <p:nvPr/>
        </p:nvSpPr>
        <p:spPr>
          <a:xfrm>
            <a:off x="279863" y="963397"/>
            <a:ext cx="844522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ko-KR"/>
            </a:defPPr>
            <a:lvl1pPr marL="171450" indent="-171450">
              <a:lnSpc>
                <a:spcPct val="150000"/>
              </a:lnSpc>
              <a:buClrTx/>
              <a:buSzPts val="1200"/>
              <a:buFont typeface="Arial" panose="020B0604020202020204" pitchFamily="34" charset="0"/>
              <a:buChar char="•"/>
              <a:defRPr sz="1100" b="1"/>
            </a:lvl1pPr>
          </a:lstStyle>
          <a:p>
            <a:r>
              <a:rPr lang="ko-KR" altLang="en-US" sz="1000" dirty="0"/>
              <a:t>각기 다른 </a:t>
            </a:r>
            <a:r>
              <a:rPr lang="en-US" altLang="ko-KR" sz="1000" dirty="0"/>
              <a:t>orientation</a:t>
            </a:r>
            <a:r>
              <a:rPr lang="ko-KR" altLang="en-US" sz="1000" dirty="0"/>
              <a:t>의 자극물을 통해 위치정보를 성공적으로 디코딩할 수 있는지 테스트함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수평 막대 자극물 </a:t>
            </a:r>
            <a:r>
              <a:rPr lang="en-US" altLang="ko-KR" sz="1000" dirty="0"/>
              <a:t>- </a:t>
            </a:r>
            <a:r>
              <a:rPr lang="ko-KR" altLang="en-US" sz="1000" dirty="0"/>
              <a:t>수직 이동의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수평 방향 필터의 발화율이 더 높았으며</a:t>
            </a:r>
            <a:r>
              <a:rPr lang="en-US" altLang="ko-KR" sz="1000" dirty="0"/>
              <a:t>, </a:t>
            </a:r>
            <a:r>
              <a:rPr lang="ko-KR" altLang="en-US" sz="1000" dirty="0"/>
              <a:t>이를 통해 각기 다른 방향의 자극물을 구분할 수 있음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AEA026-523F-3FDD-1894-8356EB4BC4F4}"/>
              </a:ext>
            </a:extLst>
          </p:cNvPr>
          <p:cNvGrpSpPr/>
          <p:nvPr/>
        </p:nvGrpSpPr>
        <p:grpSpPr>
          <a:xfrm>
            <a:off x="294640" y="1764351"/>
            <a:ext cx="8554720" cy="4552228"/>
            <a:chOff x="988336" y="2159338"/>
            <a:chExt cx="7183378" cy="3822495"/>
          </a:xfrm>
        </p:grpSpPr>
        <p:sp>
          <p:nvSpPr>
            <p:cNvPr id="11" name="Google Shape;168;p4">
              <a:extLst>
                <a:ext uri="{FF2B5EF4-FFF2-40B4-BE49-F238E27FC236}">
                  <a16:creationId xmlns:a16="http://schemas.microsoft.com/office/drawing/2014/main" id="{DF9CA3EB-A0EC-AC5A-77C6-328BA9F2D57E}"/>
                </a:ext>
              </a:extLst>
            </p:cNvPr>
            <p:cNvSpPr/>
            <p:nvPr/>
          </p:nvSpPr>
          <p:spPr>
            <a:xfrm>
              <a:off x="990941" y="2232485"/>
              <a:ext cx="3501108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44C1C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0;p4">
              <a:extLst>
                <a:ext uri="{FF2B5EF4-FFF2-40B4-BE49-F238E27FC236}">
                  <a16:creationId xmlns:a16="http://schemas.microsoft.com/office/drawing/2014/main" id="{AD5DF6F9-BB86-570B-904B-2E458ACB2056}"/>
                </a:ext>
              </a:extLst>
            </p:cNvPr>
            <p:cNvSpPr>
              <a:spLocks/>
            </p:cNvSpPr>
            <p:nvPr/>
          </p:nvSpPr>
          <p:spPr>
            <a:xfrm>
              <a:off x="988336" y="2159338"/>
              <a:ext cx="3506321" cy="204335"/>
            </a:xfrm>
            <a:prstGeom prst="roundRect">
              <a:avLst>
                <a:gd name="adj" fmla="val 16667"/>
              </a:avLst>
            </a:prstGeom>
            <a:solidFill>
              <a:srgbClr val="44C1C4"/>
            </a:solidFill>
            <a:ln w="12700">
              <a:solidFill>
                <a:srgbClr val="44C1C4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Vertical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moving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</a:rPr>
                <a:t>stimulation</a:t>
              </a:r>
              <a:endParaRPr lang="ko-KR" altLang="en-US" sz="1000" b="1" dirty="0">
                <a:solidFill>
                  <a:schemeClr val="lt1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97409A3D-33FB-CE70-F232-C26B4142C074}"/>
                </a:ext>
              </a:extLst>
            </p:cNvPr>
            <p:cNvSpPr/>
            <p:nvPr/>
          </p:nvSpPr>
          <p:spPr>
            <a:xfrm>
              <a:off x="4671269" y="2232485"/>
              <a:ext cx="3499782" cy="3720996"/>
            </a:xfrm>
            <a:prstGeom prst="roundRect">
              <a:avLst>
                <a:gd name="adj" fmla="val 1915"/>
              </a:avLst>
            </a:prstGeom>
            <a:solidFill>
              <a:schemeClr val="lt1"/>
            </a:solidFill>
            <a:ln w="12700" cap="flat" cmpd="sng">
              <a:solidFill>
                <a:srgbClr val="0097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endParaRPr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0;p4">
              <a:extLst>
                <a:ext uri="{FF2B5EF4-FFF2-40B4-BE49-F238E27FC236}">
                  <a16:creationId xmlns:a16="http://schemas.microsoft.com/office/drawing/2014/main" id="{AC3C7D17-449D-29F9-3046-B91A3B116C63}"/>
                </a:ext>
              </a:extLst>
            </p:cNvPr>
            <p:cNvSpPr>
              <a:spLocks/>
            </p:cNvSpPr>
            <p:nvPr/>
          </p:nvSpPr>
          <p:spPr>
            <a:xfrm>
              <a:off x="4670606" y="2159338"/>
              <a:ext cx="3501108" cy="204335"/>
            </a:xfrm>
            <a:prstGeom prst="roundRect">
              <a:avLst>
                <a:gd name="adj" fmla="val 16667"/>
              </a:avLst>
            </a:prstGeom>
            <a:solidFill>
              <a:srgbClr val="0097CD"/>
            </a:solidFill>
            <a:ln w="12700">
              <a:solidFill>
                <a:srgbClr val="0097CD"/>
              </a:solidFill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moving stimulation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7A9952-E221-0F51-BF68-6A83856DEF53}"/>
                </a:ext>
              </a:extLst>
            </p:cNvPr>
            <p:cNvSpPr txBox="1"/>
            <p:nvPr/>
          </p:nvSpPr>
          <p:spPr>
            <a:xfrm>
              <a:off x="1583067" y="3297962"/>
              <a:ext cx="2316857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9FB747-E66E-FBDB-FC69-C1AF57C66691}"/>
                </a:ext>
              </a:extLst>
            </p:cNvPr>
            <p:cNvSpPr txBox="1"/>
            <p:nvPr/>
          </p:nvSpPr>
          <p:spPr>
            <a:xfrm>
              <a:off x="5299242" y="3297962"/>
              <a:ext cx="2243836" cy="196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b="1" dirty="0"/>
                <a:t>Pyramidal neurons firing pattern/ 2-D firing rate</a:t>
              </a:r>
              <a:endParaRPr lang="ko-KR" altLang="en-US" sz="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D8AE5B-47DC-85DC-1330-F2E1793AD3C0}"/>
                </a:ext>
              </a:extLst>
            </p:cNvPr>
            <p:cNvSpPr txBox="1"/>
            <p:nvPr/>
          </p:nvSpPr>
          <p:spPr>
            <a:xfrm>
              <a:off x="2116244" y="4557162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FB2609-131F-0B77-035A-FA79FF3FDD22}"/>
                </a:ext>
              </a:extLst>
            </p:cNvPr>
            <p:cNvSpPr txBox="1"/>
            <p:nvPr/>
          </p:nvSpPr>
          <p:spPr>
            <a:xfrm>
              <a:off x="3061977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B2B2D7-4367-1AC9-160B-CC49C6CECDA2}"/>
                </a:ext>
              </a:extLst>
            </p:cNvPr>
            <p:cNvSpPr txBox="1"/>
            <p:nvPr/>
          </p:nvSpPr>
          <p:spPr>
            <a:xfrm>
              <a:off x="2118525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BE6B43-C490-F167-C558-74FF80228F46}"/>
                </a:ext>
              </a:extLst>
            </p:cNvPr>
            <p:cNvSpPr txBox="1"/>
            <p:nvPr/>
          </p:nvSpPr>
          <p:spPr>
            <a:xfrm>
              <a:off x="1170512" y="448192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0C1092-EFB4-3439-3FFA-85B93724B661}"/>
                </a:ext>
              </a:extLst>
            </p:cNvPr>
            <p:cNvSpPr txBox="1"/>
            <p:nvPr/>
          </p:nvSpPr>
          <p:spPr>
            <a:xfrm rot="16200000">
              <a:off x="832374" y="3984239"/>
              <a:ext cx="780664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00BBD9-7E99-C4DC-06DC-6B230F069713}"/>
                </a:ext>
              </a:extLst>
            </p:cNvPr>
            <p:cNvSpPr txBox="1"/>
            <p:nvPr/>
          </p:nvSpPr>
          <p:spPr>
            <a:xfrm>
              <a:off x="1199777" y="435634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B33996-6E81-13E9-FB5D-918CA0BC8EEF}"/>
                </a:ext>
              </a:extLst>
            </p:cNvPr>
            <p:cNvSpPr txBox="1"/>
            <p:nvPr/>
          </p:nvSpPr>
          <p:spPr>
            <a:xfrm>
              <a:off x="1199777" y="402148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0E7661-9850-1FB4-5B8D-81AB71C9DFF2}"/>
                </a:ext>
              </a:extLst>
            </p:cNvPr>
            <p:cNvSpPr txBox="1"/>
            <p:nvPr/>
          </p:nvSpPr>
          <p:spPr>
            <a:xfrm>
              <a:off x="1199777" y="368662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A1E9AC-E69E-105D-A00B-2F4F35CBB4F7}"/>
                </a:ext>
              </a:extLst>
            </p:cNvPr>
            <p:cNvSpPr txBox="1"/>
            <p:nvPr/>
          </p:nvSpPr>
          <p:spPr>
            <a:xfrm>
              <a:off x="5719303" y="4512505"/>
              <a:ext cx="636281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BB7279-5E32-615A-256C-5048BDB36390}"/>
                </a:ext>
              </a:extLst>
            </p:cNvPr>
            <p:cNvSpPr txBox="1"/>
            <p:nvPr/>
          </p:nvSpPr>
          <p:spPr>
            <a:xfrm>
              <a:off x="6669473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0FCC8D-EE64-5A9E-72C1-A43B0C66ED53}"/>
                </a:ext>
              </a:extLst>
            </p:cNvPr>
            <p:cNvSpPr txBox="1"/>
            <p:nvPr/>
          </p:nvSpPr>
          <p:spPr>
            <a:xfrm>
              <a:off x="5721595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25BF83-7052-1AD4-0C28-043E1691093D}"/>
                </a:ext>
              </a:extLst>
            </p:cNvPr>
            <p:cNvSpPr txBox="1"/>
            <p:nvPr/>
          </p:nvSpPr>
          <p:spPr>
            <a:xfrm>
              <a:off x="4769132" y="4437267"/>
              <a:ext cx="6362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60D24E-E692-5FA1-4F32-1392BE47DA51}"/>
                </a:ext>
              </a:extLst>
            </p:cNvPr>
            <p:cNvSpPr txBox="1"/>
            <p:nvPr/>
          </p:nvSpPr>
          <p:spPr>
            <a:xfrm rot="16200000">
              <a:off x="4420682" y="3984239"/>
              <a:ext cx="787656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0BE42E-D1D1-7C10-DF13-C01EACBFB13A}"/>
                </a:ext>
              </a:extLst>
            </p:cNvPr>
            <p:cNvSpPr txBox="1"/>
            <p:nvPr/>
          </p:nvSpPr>
          <p:spPr>
            <a:xfrm>
              <a:off x="4798535" y="431168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853EF2-5574-EACF-EA1D-426A75A5CE58}"/>
                </a:ext>
              </a:extLst>
            </p:cNvPr>
            <p:cNvSpPr txBox="1"/>
            <p:nvPr/>
          </p:nvSpPr>
          <p:spPr>
            <a:xfrm>
              <a:off x="4798535" y="397682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CB7F765-2994-B5D9-EDD4-6A4595CFA70F}"/>
                </a:ext>
              </a:extLst>
            </p:cNvPr>
            <p:cNvSpPr txBox="1"/>
            <p:nvPr/>
          </p:nvSpPr>
          <p:spPr>
            <a:xfrm>
              <a:off x="4798535" y="3641965"/>
              <a:ext cx="2813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DCACC5F-A97D-E299-90B8-DEAF1BDFCEDE}"/>
                </a:ext>
              </a:extLst>
            </p:cNvPr>
            <p:cNvGrpSpPr/>
            <p:nvPr/>
          </p:nvGrpSpPr>
          <p:grpSpPr>
            <a:xfrm>
              <a:off x="4157404" y="3529697"/>
              <a:ext cx="339411" cy="1084999"/>
              <a:chOff x="4061827" y="3832593"/>
              <a:chExt cx="486807" cy="163980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CA72AB5-8218-2D25-64B8-46E684C36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D9E63DAE-BEBF-F1FB-7BD4-450B0652F6E8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09CA303C-A6ED-6AF0-8222-3344644C6F8D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D63E67-3809-553D-459D-0B2BDFB7B71E}"/>
                  </a:ext>
                </a:extLst>
              </p:cNvPr>
              <p:cNvSpPr txBox="1"/>
              <p:nvPr/>
            </p:nvSpPr>
            <p:spPr>
              <a:xfrm>
                <a:off x="4146254" y="3832593"/>
                <a:ext cx="402380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F845DA7-0172-6EDD-3E7E-C1FC7DE828EF}"/>
                  </a:ext>
                </a:extLst>
              </p:cNvPr>
              <p:cNvSpPr txBox="1"/>
              <p:nvPr/>
            </p:nvSpPr>
            <p:spPr>
              <a:xfrm>
                <a:off x="4146254" y="5193302"/>
                <a:ext cx="371639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EA98113-7671-9FEF-1705-B6C4DF22C36B}"/>
                </a:ext>
              </a:extLst>
            </p:cNvPr>
            <p:cNvGrpSpPr/>
            <p:nvPr/>
          </p:nvGrpSpPr>
          <p:grpSpPr>
            <a:xfrm>
              <a:off x="7752877" y="3500217"/>
              <a:ext cx="366806" cy="1084999"/>
              <a:chOff x="4061827" y="3832593"/>
              <a:chExt cx="526100" cy="1639804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90987801-DFD3-0C56-A801-3E0C30DA1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AD9C950A-8CFC-AC30-8FDE-9B4273B01AE9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7B6CE35-B9B5-C64D-BADE-EEA9B4ED6661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CBCFB3-FE72-DDBB-738A-4A758A87C9C4}"/>
                  </a:ext>
                </a:extLst>
              </p:cNvPr>
              <p:cNvSpPr txBox="1"/>
              <p:nvPr/>
            </p:nvSpPr>
            <p:spPr>
              <a:xfrm>
                <a:off x="4146251" y="3832593"/>
                <a:ext cx="441676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E4A528D-3071-48F6-3E97-EA53846243BD}"/>
                  </a:ext>
                </a:extLst>
              </p:cNvPr>
              <p:cNvSpPr txBox="1"/>
              <p:nvPr/>
            </p:nvSpPr>
            <p:spPr>
              <a:xfrm>
                <a:off x="4146254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8F0FB02-BBE6-61AD-2B1A-2D0D7C351CEE}"/>
                </a:ext>
              </a:extLst>
            </p:cNvPr>
            <p:cNvGrpSpPr/>
            <p:nvPr/>
          </p:nvGrpSpPr>
          <p:grpSpPr>
            <a:xfrm>
              <a:off x="2014607" y="2413705"/>
              <a:ext cx="1467054" cy="866322"/>
              <a:chOff x="1368369" y="2020717"/>
              <a:chExt cx="2092248" cy="1301901"/>
            </a:xfrm>
          </p:grpSpPr>
          <p:pic>
            <p:nvPicPr>
              <p:cNvPr id="77" name="그림 7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DB8EC74-645E-8059-46A2-1F5680F72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760" y="2020717"/>
                <a:ext cx="881857" cy="1287620"/>
              </a:xfrm>
              <a:prstGeom prst="rect">
                <a:avLst/>
              </a:prstGeom>
            </p:spPr>
          </p:pic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9BB45CB1-90B0-E799-90EC-09F9B0BD2BC8}"/>
                  </a:ext>
                </a:extLst>
              </p:cNvPr>
              <p:cNvGrpSpPr/>
              <p:nvPr/>
            </p:nvGrpSpPr>
            <p:grpSpPr>
              <a:xfrm>
                <a:off x="1368369" y="2143852"/>
                <a:ext cx="881856" cy="1178766"/>
                <a:chOff x="85307" y="2517201"/>
                <a:chExt cx="977747" cy="1306941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D97BBFE1-C4DB-FC1A-F797-AECC7B8895AB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F7B6B258-95E1-CA54-C990-4E5BC12E8E5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83" name="직사각형 82">
                      <a:extLst>
                        <a:ext uri="{FF2B5EF4-FFF2-40B4-BE49-F238E27FC236}">
                          <a16:creationId xmlns:a16="http://schemas.microsoft.com/office/drawing/2014/main" id="{6173E6C8-322E-3907-93B6-58889B36D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84" name="원통형 83">
                      <a:extLst>
                        <a:ext uri="{FF2B5EF4-FFF2-40B4-BE49-F238E27FC236}">
                          <a16:creationId xmlns:a16="http://schemas.microsoft.com/office/drawing/2014/main" id="{591AD522-0937-E7A0-A1BE-555D39C61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82" name="원통형 81">
                    <a:extLst>
                      <a:ext uri="{FF2B5EF4-FFF2-40B4-BE49-F238E27FC236}">
                        <a16:creationId xmlns:a16="http://schemas.microsoft.com/office/drawing/2014/main" id="{EDD7640F-3198-11D8-54BB-E824B4CE9F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80" name="화살표: 아래쪽 79">
                  <a:extLst>
                    <a:ext uri="{FF2B5EF4-FFF2-40B4-BE49-F238E27FC236}">
                      <a16:creationId xmlns:a16="http://schemas.microsoft.com/office/drawing/2014/main" id="{7958B5C5-4DF4-68E0-E68A-B4277BBF8350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991D203-41C5-B1AE-2001-7FF68C424C3F}"/>
                </a:ext>
              </a:extLst>
            </p:cNvPr>
            <p:cNvGrpSpPr/>
            <p:nvPr/>
          </p:nvGrpSpPr>
          <p:grpSpPr>
            <a:xfrm>
              <a:off x="5671040" y="2420517"/>
              <a:ext cx="1520108" cy="854204"/>
              <a:chOff x="5847157" y="2030743"/>
              <a:chExt cx="2157617" cy="1277594"/>
            </a:xfrm>
          </p:grpSpPr>
          <p:pic>
            <p:nvPicPr>
              <p:cNvPr id="86" name="그림 8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A38919E-8186-13D0-571C-0EF4665C1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9783" y="2030743"/>
                <a:ext cx="874991" cy="1277594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983330-5BB7-6B1D-FE5D-F492519716AB}"/>
                  </a:ext>
                </a:extLst>
              </p:cNvPr>
              <p:cNvGrpSpPr/>
              <p:nvPr/>
            </p:nvGrpSpPr>
            <p:grpSpPr>
              <a:xfrm rot="16200000">
                <a:off x="5699775" y="2285963"/>
                <a:ext cx="1169756" cy="874992"/>
                <a:chOff x="85307" y="2517201"/>
                <a:chExt cx="977747" cy="1306941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91B27DB2-F0A7-F1CB-928D-9FF95BF7CDCC}"/>
                    </a:ext>
                  </a:extLst>
                </p:cNvPr>
                <p:cNvGrpSpPr/>
                <p:nvPr/>
              </p:nvGrpSpPr>
              <p:grpSpPr>
                <a:xfrm>
                  <a:off x="85307" y="2517201"/>
                  <a:ext cx="977747" cy="1306941"/>
                  <a:chOff x="10310412" y="338342"/>
                  <a:chExt cx="977747" cy="1226634"/>
                </a:xfrm>
              </p:grpSpPr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9F9CA61D-1C46-3DAA-2242-FC526A196C0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0185969" y="462785"/>
                    <a:ext cx="1226634" cy="977747"/>
                    <a:chOff x="4728042" y="5105027"/>
                    <a:chExt cx="977746" cy="1226633"/>
                  </a:xfrm>
                </p:grpSpPr>
                <p:sp>
                  <p:nvSpPr>
                    <p:cNvPr id="98" name="직사각형 97">
                      <a:extLst>
                        <a:ext uri="{FF2B5EF4-FFF2-40B4-BE49-F238E27FC236}">
                          <a16:creationId xmlns:a16="http://schemas.microsoft.com/office/drawing/2014/main" id="{6EED703C-78AA-027C-E349-A909921AF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8042" y="5105027"/>
                      <a:ext cx="977746" cy="122663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  <p:sp>
                  <p:nvSpPr>
                    <p:cNvPr id="99" name="원통형 98">
                      <a:extLst>
                        <a:ext uri="{FF2B5EF4-FFF2-40B4-BE49-F238E27FC236}">
                          <a16:creationId xmlns:a16="http://schemas.microsoft.com/office/drawing/2014/main" id="{C82E8348-B67D-DE76-43F4-FA6B19681A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4643" y="5224791"/>
                      <a:ext cx="136281" cy="1025082"/>
                    </a:xfrm>
                    <a:prstGeom prst="can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/>
                    </a:p>
                  </p:txBody>
                </p:sp>
              </p:grpSp>
              <p:sp>
                <p:nvSpPr>
                  <p:cNvPr id="97" name="원통형 96">
                    <a:extLst>
                      <a:ext uri="{FF2B5EF4-FFF2-40B4-BE49-F238E27FC236}">
                        <a16:creationId xmlns:a16="http://schemas.microsoft.com/office/drawing/2014/main" id="{910C1059-55CC-967B-31BE-1565C33BAF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13800" y="135866"/>
                    <a:ext cx="170972" cy="817091"/>
                  </a:xfrm>
                  <a:prstGeom prst="can">
                    <a:avLst/>
                  </a:prstGeom>
                  <a:solidFill>
                    <a:schemeClr val="accent2">
                      <a:alpha val="39000"/>
                    </a:schemeClr>
                  </a:solidFill>
                  <a:ln>
                    <a:solidFill>
                      <a:schemeClr val="accent2">
                        <a:shade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92" name="화살표: 아래쪽 91">
                  <a:extLst>
                    <a:ext uri="{FF2B5EF4-FFF2-40B4-BE49-F238E27FC236}">
                      <a16:creationId xmlns:a16="http://schemas.microsoft.com/office/drawing/2014/main" id="{85606248-773E-63F8-003E-A5667AD17833}"/>
                    </a:ext>
                  </a:extLst>
                </p:cNvPr>
                <p:cNvSpPr/>
                <p:nvPr/>
              </p:nvSpPr>
              <p:spPr>
                <a:xfrm>
                  <a:off x="509863" y="2946008"/>
                  <a:ext cx="128635" cy="449327"/>
                </a:xfrm>
                <a:prstGeom prst="downArrow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0D3C2F51-0496-CF79-5E21-A63893264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8173" y="3538073"/>
              <a:ext cx="584388" cy="91062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7CB727C-E8C4-95EE-25D4-B2A2BF81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6370" y="4825532"/>
              <a:ext cx="587993" cy="89582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BC99C5C-8DCD-3BB3-CE95-893A55F5DC67}"/>
                </a:ext>
              </a:extLst>
            </p:cNvPr>
            <p:cNvSpPr txBox="1"/>
            <p:nvPr/>
          </p:nvSpPr>
          <p:spPr>
            <a:xfrm>
              <a:off x="2119996" y="5786976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1735BB-1417-481A-35FC-D04CF69EDB49}"/>
                </a:ext>
              </a:extLst>
            </p:cNvPr>
            <p:cNvSpPr txBox="1"/>
            <p:nvPr/>
          </p:nvSpPr>
          <p:spPr>
            <a:xfrm>
              <a:off x="3065730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2A8E390-E829-7359-0B92-776891C611CC}"/>
                </a:ext>
              </a:extLst>
            </p:cNvPr>
            <p:cNvSpPr txBox="1"/>
            <p:nvPr/>
          </p:nvSpPr>
          <p:spPr>
            <a:xfrm>
              <a:off x="2122278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F615640-02A1-1FA6-BDA4-457E0C9A6C09}"/>
                </a:ext>
              </a:extLst>
            </p:cNvPr>
            <p:cNvSpPr txBox="1"/>
            <p:nvPr/>
          </p:nvSpPr>
          <p:spPr>
            <a:xfrm>
              <a:off x="1174264" y="5711738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8EB96EB-D637-0CCD-1AAC-8FFB763E7A3F}"/>
                </a:ext>
              </a:extLst>
            </p:cNvPr>
            <p:cNvSpPr txBox="1"/>
            <p:nvPr/>
          </p:nvSpPr>
          <p:spPr>
            <a:xfrm rot="16200000">
              <a:off x="825380" y="5246077"/>
              <a:ext cx="802157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0398E0-3EF1-3C5B-5233-07E4226BC60B}"/>
                </a:ext>
              </a:extLst>
            </p:cNvPr>
            <p:cNvSpPr txBox="1"/>
            <p:nvPr/>
          </p:nvSpPr>
          <p:spPr>
            <a:xfrm>
              <a:off x="1203529" y="558615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E3E8F6B-4880-4ABD-1525-8B4FD52EE9B7}"/>
                </a:ext>
              </a:extLst>
            </p:cNvPr>
            <p:cNvSpPr txBox="1"/>
            <p:nvPr/>
          </p:nvSpPr>
          <p:spPr>
            <a:xfrm>
              <a:off x="1203529" y="5251297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5455D24-1BB4-DCBF-0FF0-669F3F65758C}"/>
                </a:ext>
              </a:extLst>
            </p:cNvPr>
            <p:cNvSpPr txBox="1"/>
            <p:nvPr/>
          </p:nvSpPr>
          <p:spPr>
            <a:xfrm>
              <a:off x="1203529" y="4916436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9A8387-F0E1-4AF1-9748-0F133230ECBA}"/>
                </a:ext>
              </a:extLst>
            </p:cNvPr>
            <p:cNvSpPr txBox="1"/>
            <p:nvPr/>
          </p:nvSpPr>
          <p:spPr>
            <a:xfrm>
              <a:off x="5746665" y="5784873"/>
              <a:ext cx="633310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Time (</a:t>
              </a:r>
              <a:r>
                <a:rPr lang="en-US" altLang="ko-KR" sz="800" dirty="0" err="1"/>
                <a:t>ms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C001DF-2882-3A58-9649-EFA0AE66DA8E}"/>
                </a:ext>
              </a:extLst>
            </p:cNvPr>
            <p:cNvSpPr txBox="1"/>
            <p:nvPr/>
          </p:nvSpPr>
          <p:spPr>
            <a:xfrm>
              <a:off x="6692399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1000</a:t>
              </a:r>
              <a:endParaRPr lang="ko-KR" altLang="en-US" sz="7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B42E26B-3C1C-4688-4310-CDF061865843}"/>
                </a:ext>
              </a:extLst>
            </p:cNvPr>
            <p:cNvSpPr txBox="1"/>
            <p:nvPr/>
          </p:nvSpPr>
          <p:spPr>
            <a:xfrm>
              <a:off x="5748947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500</a:t>
              </a:r>
              <a:endParaRPr lang="ko-KR" altLang="en-US" sz="7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B543DD-1418-1CD5-D525-502E874605CA}"/>
                </a:ext>
              </a:extLst>
            </p:cNvPr>
            <p:cNvSpPr txBox="1"/>
            <p:nvPr/>
          </p:nvSpPr>
          <p:spPr>
            <a:xfrm>
              <a:off x="4800933" y="5709634"/>
              <a:ext cx="633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F1C1F86-BF47-2A8D-DCF3-380F6B6324FC}"/>
                </a:ext>
              </a:extLst>
            </p:cNvPr>
            <p:cNvSpPr txBox="1"/>
            <p:nvPr/>
          </p:nvSpPr>
          <p:spPr>
            <a:xfrm rot="16200000">
              <a:off x="4451644" y="5246076"/>
              <a:ext cx="788222" cy="19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Neuron index</a:t>
              </a:r>
              <a:endParaRPr lang="ko-KR" altLang="en-US" sz="8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4CE994-B18D-98DD-5303-C7FAE95ABEED}"/>
                </a:ext>
              </a:extLst>
            </p:cNvPr>
            <p:cNvSpPr txBox="1"/>
            <p:nvPr/>
          </p:nvSpPr>
          <p:spPr>
            <a:xfrm>
              <a:off x="4830199" y="558405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0</a:t>
              </a:r>
              <a:endParaRPr lang="ko-KR" altLang="en-US" sz="7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687785-9AF6-8C72-D4E5-389338A29A8D}"/>
                </a:ext>
              </a:extLst>
            </p:cNvPr>
            <p:cNvSpPr txBox="1"/>
            <p:nvPr/>
          </p:nvSpPr>
          <p:spPr>
            <a:xfrm>
              <a:off x="4830199" y="5249193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10</a:t>
              </a:r>
              <a:endParaRPr lang="ko-KR" altLang="en-US" sz="7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51D57E2-7A1F-F566-1416-4DFBA2A7998D}"/>
                </a:ext>
              </a:extLst>
            </p:cNvPr>
            <p:cNvSpPr txBox="1"/>
            <p:nvPr/>
          </p:nvSpPr>
          <p:spPr>
            <a:xfrm>
              <a:off x="4830199" y="4914332"/>
              <a:ext cx="280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/>
                <a:t>20</a:t>
              </a:r>
              <a:endParaRPr lang="ko-KR" altLang="en-US" sz="700" dirty="0"/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964AE22-00D6-0BD0-DF99-71F99305986C}"/>
                </a:ext>
              </a:extLst>
            </p:cNvPr>
            <p:cNvGrpSpPr/>
            <p:nvPr/>
          </p:nvGrpSpPr>
          <p:grpSpPr>
            <a:xfrm>
              <a:off x="7752880" y="4773150"/>
              <a:ext cx="366806" cy="1084999"/>
              <a:chOff x="4061827" y="3832593"/>
              <a:chExt cx="526098" cy="1639804"/>
            </a:xfrm>
          </p:grpSpPr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CE7CC5B-8519-6556-153C-3E7B76518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328A3244-4D94-4DAC-E20D-02F92C338597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6B04FEFD-C08B-E6C0-4BEE-7367ADA3DE4E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D315A66-8601-AA87-D7F8-4D3C9C663368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41673" cy="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0D04490-1E13-D858-9E27-9B222ABDE563}"/>
                  </a:ext>
                </a:extLst>
              </p:cNvPr>
              <p:cNvSpPr txBox="1"/>
              <p:nvPr/>
            </p:nvSpPr>
            <p:spPr>
              <a:xfrm>
                <a:off x="4146252" y="5193304"/>
                <a:ext cx="371640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12A61E93-FAF6-3B60-1549-6AA944B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4122" y="3595999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3F1D88AD-9CB5-9550-C132-275D6DBD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122" y="4842545"/>
              <a:ext cx="1909604" cy="88175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15C2CB7-F595-EF34-0E2F-1AE7B611ADBA}"/>
                </a:ext>
              </a:extLst>
            </p:cNvPr>
            <p:cNvGrpSpPr/>
            <p:nvPr/>
          </p:nvGrpSpPr>
          <p:grpSpPr>
            <a:xfrm>
              <a:off x="4157920" y="4773149"/>
              <a:ext cx="344554" cy="1084999"/>
              <a:chOff x="4061827" y="3832593"/>
              <a:chExt cx="494183" cy="1639802"/>
            </a:xfrm>
          </p:grpSpPr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BA11D36C-F5E4-BCC7-79AA-39EEBFEC2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4061827" y="3927089"/>
                <a:ext cx="97907" cy="1350978"/>
              </a:xfrm>
              <a:custGeom>
                <a:avLst/>
                <a:gdLst>
                  <a:gd name="connsiteX0" fmla="*/ 0 w 177800"/>
                  <a:gd name="connsiteY0" fmla="*/ 86 h 3454400"/>
                  <a:gd name="connsiteX1" fmla="*/ 177800 w 177800"/>
                  <a:gd name="connsiteY1" fmla="*/ 86 h 3454400"/>
                  <a:gd name="connsiteX2" fmla="*/ 177800 w 177800"/>
                  <a:gd name="connsiteY2" fmla="*/ 3454486 h 3454400"/>
                  <a:gd name="connsiteX3" fmla="*/ 0 w 177800"/>
                  <a:gd name="connsiteY3" fmla="*/ 3454486 h 345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00" h="3454400">
                    <a:moveTo>
                      <a:pt x="0" y="86"/>
                    </a:moveTo>
                    <a:lnTo>
                      <a:pt x="177800" y="86"/>
                    </a:lnTo>
                    <a:lnTo>
                      <a:pt x="177800" y="3454486"/>
                    </a:lnTo>
                    <a:lnTo>
                      <a:pt x="0" y="3454486"/>
                    </a:lnTo>
                    <a:close/>
                  </a:path>
                </a:pathLst>
              </a:custGeom>
              <a:ln w="10160">
                <a:solidFill>
                  <a:srgbClr val="000000"/>
                </a:solidFill>
              </a:ln>
            </p:spPr>
          </p:pic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B88C965C-7ECF-3C51-705A-D91F9E47077D}"/>
                  </a:ext>
                </a:extLst>
              </p:cNvPr>
              <p:cNvSpPr/>
              <p:nvPr/>
            </p:nvSpPr>
            <p:spPr>
              <a:xfrm>
                <a:off x="4160442" y="5283153"/>
                <a:ext cx="24477" cy="4966"/>
              </a:xfrm>
              <a:custGeom>
                <a:avLst/>
                <a:gdLst>
                  <a:gd name="connsiteX0" fmla="*/ 183 w 44450"/>
                  <a:gd name="connsiteY0" fmla="*/ 222 h 12700"/>
                  <a:gd name="connsiteX1" fmla="*/ 44633 w 44450"/>
                  <a:gd name="connsiteY1" fmla="*/ 222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222"/>
                    </a:moveTo>
                    <a:lnTo>
                      <a:pt x="44633" y="222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22F7F424-C580-62C1-1D31-DDB12AE589D8}"/>
                  </a:ext>
                </a:extLst>
              </p:cNvPr>
              <p:cNvSpPr/>
              <p:nvPr/>
            </p:nvSpPr>
            <p:spPr>
              <a:xfrm>
                <a:off x="4160442" y="3922443"/>
                <a:ext cx="24477" cy="4966"/>
              </a:xfrm>
              <a:custGeom>
                <a:avLst/>
                <a:gdLst>
                  <a:gd name="connsiteX0" fmla="*/ 183 w 44450"/>
                  <a:gd name="connsiteY0" fmla="*/ 107 h 12700"/>
                  <a:gd name="connsiteX1" fmla="*/ 44633 w 44450"/>
                  <a:gd name="connsiteY1" fmla="*/ 107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450" h="12700">
                    <a:moveTo>
                      <a:pt x="183" y="107"/>
                    </a:moveTo>
                    <a:lnTo>
                      <a:pt x="44633" y="107"/>
                    </a:lnTo>
                  </a:path>
                </a:pathLst>
              </a:custGeom>
              <a:solidFill>
                <a:srgbClr val="000000"/>
              </a:solidFill>
              <a:ln w="10160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0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A6D9A90-5AF4-171F-988A-D6A1584F5511}"/>
                  </a:ext>
                </a:extLst>
              </p:cNvPr>
              <p:cNvSpPr txBox="1"/>
              <p:nvPr/>
            </p:nvSpPr>
            <p:spPr>
              <a:xfrm>
                <a:off x="4146252" y="3832593"/>
                <a:ext cx="409758" cy="41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100</a:t>
                </a:r>
                <a:endParaRPr lang="ko-KR" altLang="en-US" sz="700" dirty="0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9E351B-B583-C106-BDFD-E3811E8537A4}"/>
                  </a:ext>
                </a:extLst>
              </p:cNvPr>
              <p:cNvSpPr txBox="1"/>
              <p:nvPr/>
            </p:nvSpPr>
            <p:spPr>
              <a:xfrm>
                <a:off x="4146252" y="5193302"/>
                <a:ext cx="371641" cy="279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0</a:t>
                </a:r>
                <a:endParaRPr lang="ko-KR" altLang="en-US" sz="700" dirty="0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0419927-2C9B-9080-0A79-9E016D5AB141}"/>
                </a:ext>
              </a:extLst>
            </p:cNvPr>
            <p:cNvSpPr txBox="1"/>
            <p:nvPr/>
          </p:nvSpPr>
          <p:spPr>
            <a:xfrm>
              <a:off x="1351475" y="3433679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9AF7DE8-F339-C4B7-983B-109C3285163B}"/>
                </a:ext>
              </a:extLst>
            </p:cNvPr>
            <p:cNvSpPr txBox="1"/>
            <p:nvPr/>
          </p:nvSpPr>
          <p:spPr>
            <a:xfrm>
              <a:off x="4962889" y="3406755"/>
              <a:ext cx="663132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X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3CD0FC-3DDA-5947-7E58-9E1DA07CE1DE}"/>
                </a:ext>
              </a:extLst>
            </p:cNvPr>
            <p:cNvSpPr txBox="1"/>
            <p:nvPr/>
          </p:nvSpPr>
          <p:spPr>
            <a:xfrm>
              <a:off x="1157889" y="4680772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FEA099-8B3D-6935-1987-5F2E61D1D6DB}"/>
                </a:ext>
              </a:extLst>
            </p:cNvPr>
            <p:cNvSpPr txBox="1"/>
            <p:nvPr/>
          </p:nvSpPr>
          <p:spPr>
            <a:xfrm>
              <a:off x="4749951" y="4669495"/>
              <a:ext cx="1112601" cy="2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tx2">
                      <a:lumMod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Y - filter</a:t>
              </a:r>
              <a:endParaRPr lang="ko-KR" altLang="en-US" sz="9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C8D612F7-9A80-16F9-9E34-E1A9E81A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V="1">
              <a:off x="5096698" y="3565217"/>
              <a:ext cx="1913351" cy="88348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E57834AE-B5AC-D247-14B0-D46632D3D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094705" y="4825056"/>
              <a:ext cx="1917337" cy="88532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415431F-7A0B-853D-6588-BF82124B3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751" y="3584448"/>
              <a:ext cx="556943" cy="903782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CF52DEC-B07C-FF7A-06FF-B9039A86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581" y="4830098"/>
              <a:ext cx="556943" cy="903782"/>
            </a:xfrm>
            <a:prstGeom prst="rect">
              <a:avLst/>
            </a:prstGeom>
          </p:spPr>
        </p:pic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30840D87-CB8F-6789-7A9D-A0D068557A3F}"/>
                </a:ext>
              </a:extLst>
            </p:cNvPr>
            <p:cNvSpPr/>
            <p:nvPr/>
          </p:nvSpPr>
          <p:spPr>
            <a:xfrm>
              <a:off x="4735832" y="3443367"/>
              <a:ext cx="3370656" cy="1258520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60C295C-4CA8-52B3-B56B-CC57796118C6}"/>
                </a:ext>
              </a:extLst>
            </p:cNvPr>
            <p:cNvSpPr/>
            <p:nvPr/>
          </p:nvSpPr>
          <p:spPr>
            <a:xfrm>
              <a:off x="1134126" y="4690745"/>
              <a:ext cx="3294125" cy="1239041"/>
            </a:xfrm>
            <a:prstGeom prst="roundRect">
              <a:avLst>
                <a:gd name="adj" fmla="val 276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A0E2016-8DE8-EE25-AEC7-BFECEE3407E0}"/>
              </a:ext>
            </a:extLst>
          </p:cNvPr>
          <p:cNvCxnSpPr>
            <a:cxnSpLocks/>
          </p:cNvCxnSpPr>
          <p:nvPr/>
        </p:nvCxnSpPr>
        <p:spPr>
          <a:xfrm>
            <a:off x="0" y="541421"/>
            <a:ext cx="8856000" cy="0"/>
          </a:xfrm>
          <a:prstGeom prst="line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1906E4F-1335-C4E6-7D21-AE47D902E8B0}"/>
              </a:ext>
            </a:extLst>
          </p:cNvPr>
          <p:cNvCxnSpPr>
            <a:cxnSpLocks/>
          </p:cNvCxnSpPr>
          <p:nvPr/>
        </p:nvCxnSpPr>
        <p:spPr>
          <a:xfrm>
            <a:off x="8877402" y="541421"/>
            <a:ext cx="22468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E0B577-C008-4548-4C56-9D7999E8DCCD}"/>
              </a:ext>
            </a:extLst>
          </p:cNvPr>
          <p:cNvSpPr/>
          <p:nvPr/>
        </p:nvSpPr>
        <p:spPr>
          <a:xfrm>
            <a:off x="105072" y="63027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lang="en-US" altLang="ko-KR" sz="2000" dirty="0"/>
          </a:p>
        </p:txBody>
      </p:sp>
      <p:sp>
        <p:nvSpPr>
          <p:cNvPr id="23" name="Google Shape;115;p3">
            <a:extLst>
              <a:ext uri="{FF2B5EF4-FFF2-40B4-BE49-F238E27FC236}">
                <a16:creationId xmlns:a16="http://schemas.microsoft.com/office/drawing/2014/main" id="{9F520FB1-150D-96A5-DDB2-AB6FE56114DD}"/>
              </a:ext>
            </a:extLst>
          </p:cNvPr>
          <p:cNvSpPr/>
          <p:nvPr/>
        </p:nvSpPr>
        <p:spPr>
          <a:xfrm>
            <a:off x="113598" y="627641"/>
            <a:ext cx="3025842" cy="283635"/>
          </a:xfrm>
          <a:prstGeom prst="roundRect">
            <a:avLst>
              <a:gd name="adj" fmla="val 16667"/>
            </a:avLst>
          </a:prstGeom>
          <a:solidFill>
            <a:srgbClr val="001B5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</a:rPr>
              <a:t>Bar Stimulus Movement</a:t>
            </a:r>
          </a:p>
        </p:txBody>
      </p:sp>
    </p:spTree>
    <p:extLst>
      <p:ext uri="{BB962C8B-B14F-4D97-AF65-F5344CB8AC3E}">
        <p14:creationId xmlns:p14="http://schemas.microsoft.com/office/powerpoint/2010/main" val="74864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2974921" y="2743855"/>
            <a:ext cx="32364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Attachment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3116290" y="3244764"/>
            <a:ext cx="2818800" cy="0"/>
          </a:xfrm>
          <a:prstGeom prst="straightConnector1">
            <a:avLst/>
          </a:prstGeom>
          <a:noFill/>
          <a:ln w="50800" cap="flat" cmpd="sng">
            <a:solidFill>
              <a:srgbClr val="001B5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2"/>
          <p:cNvCxnSpPr/>
          <p:nvPr/>
        </p:nvCxnSpPr>
        <p:spPr>
          <a:xfrm>
            <a:off x="5950481" y="3244764"/>
            <a:ext cx="119563" cy="0"/>
          </a:xfrm>
          <a:prstGeom prst="straightConnector1">
            <a:avLst/>
          </a:prstGeom>
          <a:noFill/>
          <a:ln w="50800" cap="flat" cmpd="sng">
            <a:solidFill>
              <a:srgbClr val="44C1C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7913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4670</Words>
  <Application>Microsoft Office PowerPoint</Application>
  <PresentationFormat>화면 슬라이드 쇼(4:3)</PresentationFormat>
  <Paragraphs>1747</Paragraphs>
  <Slides>67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-apple-system</vt:lpstr>
      <vt:lpstr>MuseoSans</vt:lpstr>
      <vt:lpstr>Noto Sans KR Black</vt:lpstr>
      <vt:lpstr>Noto Sans Symbols</vt:lpstr>
      <vt:lpstr>Söhne</vt:lpstr>
      <vt:lpstr>trade gothic roman</vt:lpstr>
      <vt:lpstr>맑은 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영렬</dc:creator>
  <cp:lastModifiedBy>(대학원생) 김재훈 (바이오메디컬공학과)</cp:lastModifiedBy>
  <cp:revision>654</cp:revision>
  <dcterms:created xsi:type="dcterms:W3CDTF">2020-11-05T11:33:53Z</dcterms:created>
  <dcterms:modified xsi:type="dcterms:W3CDTF">2023-06-13T08:15:36Z</dcterms:modified>
</cp:coreProperties>
</file>